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61"/>
  </p:notesMasterIdLst>
  <p:sldIdLst>
    <p:sldId id="256" r:id="rId3"/>
    <p:sldId id="317" r:id="rId4"/>
    <p:sldId id="367" r:id="rId5"/>
    <p:sldId id="377" r:id="rId6"/>
    <p:sldId id="378" r:id="rId7"/>
    <p:sldId id="318" r:id="rId8"/>
    <p:sldId id="373" r:id="rId9"/>
    <p:sldId id="319" r:id="rId10"/>
    <p:sldId id="368" r:id="rId11"/>
    <p:sldId id="320" r:id="rId12"/>
    <p:sldId id="369" r:id="rId13"/>
    <p:sldId id="323" r:id="rId14"/>
    <p:sldId id="321" r:id="rId15"/>
    <p:sldId id="322" r:id="rId16"/>
    <p:sldId id="325" r:id="rId17"/>
    <p:sldId id="326" r:id="rId18"/>
    <p:sldId id="327" r:id="rId19"/>
    <p:sldId id="328" r:id="rId20"/>
    <p:sldId id="329" r:id="rId21"/>
    <p:sldId id="330" r:id="rId22"/>
    <p:sldId id="365" r:id="rId23"/>
    <p:sldId id="331" r:id="rId24"/>
    <p:sldId id="332" r:id="rId25"/>
    <p:sldId id="333" r:id="rId26"/>
    <p:sldId id="334" r:id="rId27"/>
    <p:sldId id="335" r:id="rId28"/>
    <p:sldId id="336" r:id="rId29"/>
    <p:sldId id="337" r:id="rId30"/>
    <p:sldId id="338" r:id="rId31"/>
    <p:sldId id="339" r:id="rId32"/>
    <p:sldId id="374" r:id="rId33"/>
    <p:sldId id="340" r:id="rId34"/>
    <p:sldId id="366" r:id="rId35"/>
    <p:sldId id="364" r:id="rId36"/>
    <p:sldId id="371" r:id="rId37"/>
    <p:sldId id="341" r:id="rId38"/>
    <p:sldId id="376" r:id="rId39"/>
    <p:sldId id="324" r:id="rId40"/>
    <p:sldId id="372" r:id="rId41"/>
    <p:sldId id="362" r:id="rId42"/>
    <p:sldId id="342" r:id="rId43"/>
    <p:sldId id="343" r:id="rId44"/>
    <p:sldId id="345" r:id="rId45"/>
    <p:sldId id="346" r:id="rId46"/>
    <p:sldId id="347" r:id="rId47"/>
    <p:sldId id="348" r:id="rId48"/>
    <p:sldId id="349" r:id="rId49"/>
    <p:sldId id="350" r:id="rId50"/>
    <p:sldId id="351" r:id="rId51"/>
    <p:sldId id="352" r:id="rId52"/>
    <p:sldId id="353" r:id="rId53"/>
    <p:sldId id="354" r:id="rId54"/>
    <p:sldId id="355" r:id="rId55"/>
    <p:sldId id="357" r:id="rId56"/>
    <p:sldId id="358" r:id="rId57"/>
    <p:sldId id="359" r:id="rId58"/>
    <p:sldId id="360" r:id="rId59"/>
    <p:sldId id="361"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B879"/>
    <a:srgbClr val="D3B979"/>
    <a:srgbClr val="D2C121"/>
    <a:srgbClr val="D2BF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364" autoAdjust="0"/>
  </p:normalViewPr>
  <p:slideViewPr>
    <p:cSldViewPr>
      <p:cViewPr varScale="1">
        <p:scale>
          <a:sx n="101" d="100"/>
          <a:sy n="101" d="100"/>
        </p:scale>
        <p:origin x="1950" y="102"/>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A1D489-64CB-4BEC-9009-DF1049EEC295}" type="datetimeFigureOut">
              <a:rPr lang="en-US" smtClean="0"/>
              <a:t>10/6/2022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BCAA37-5393-441C-B54C-F75E3C58BE2D}" type="slidenum">
              <a:rPr lang="en-US" smtClean="0"/>
              <a:t>‹#›</a:t>
            </a:fld>
            <a:endParaRPr lang="en-US"/>
          </a:p>
        </p:txBody>
      </p:sp>
    </p:spTree>
    <p:extLst>
      <p:ext uri="{BB962C8B-B14F-4D97-AF65-F5344CB8AC3E}">
        <p14:creationId xmlns:p14="http://schemas.microsoft.com/office/powerpoint/2010/main" val="3579295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miter lim="800000"/>
            <a:headEnd/>
            <a:tailEnd/>
          </a:ln>
        </p:spPr>
        <p:txBody>
          <a:bodyPr/>
          <a:lstStyle/>
          <a:p>
            <a:fld id="{E902A09B-75A4-4242-BC7E-EE7F1504B516}" type="slidenum">
              <a:rPr lang="en-US" altLang="en-US" smtClean="0"/>
              <a:pPr/>
              <a:t>2</a:t>
            </a:fld>
            <a:endParaRPr lang="en-US" altLang="en-US"/>
          </a:p>
        </p:txBody>
      </p:sp>
      <p:sp>
        <p:nvSpPr>
          <p:cNvPr id="52227" name="Rectangle 2"/>
          <p:cNvSpPr>
            <a:spLocks noGrp="1" noRot="1" noChangeAspect="1" noChangeArrowheads="1" noTextEdit="1"/>
          </p:cNvSpPr>
          <p:nvPr>
            <p:ph type="sldImg"/>
          </p:nvPr>
        </p:nvSpPr>
        <p:spPr>
          <a:xfrm>
            <a:off x="1144588" y="687388"/>
            <a:ext cx="4568825" cy="3427412"/>
          </a:xfrm>
          <a:ln/>
        </p:spPr>
      </p:sp>
      <p:sp>
        <p:nvSpPr>
          <p:cNvPr id="52228" name="Rectangle 3"/>
          <p:cNvSpPr>
            <a:spLocks noGrp="1" noChangeArrowheads="1"/>
          </p:cNvSpPr>
          <p:nvPr>
            <p:ph type="body" idx="1"/>
          </p:nvPr>
        </p:nvSpPr>
        <p:spPr>
          <a:xfrm>
            <a:off x="686504" y="4343618"/>
            <a:ext cx="5484993" cy="4113788"/>
          </a:xfrm>
          <a:noFill/>
        </p:spPr>
        <p:txBody>
          <a:bodyPr/>
          <a:lstStyle/>
          <a:p>
            <a:endParaRPr lang="en-US" altLang="en-US"/>
          </a:p>
        </p:txBody>
      </p:sp>
    </p:spTree>
    <p:extLst>
      <p:ext uri="{BB962C8B-B14F-4D97-AF65-F5344CB8AC3E}">
        <p14:creationId xmlns:p14="http://schemas.microsoft.com/office/powerpoint/2010/main" val="3819288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1D1B11"/>
                </a:solidFill>
                <a:effectLst/>
                <a:latin typeface="Arial" panose="020B0604020202020204" pitchFamily="34" charset="0"/>
                <a:ea typeface="Arial" panose="020B0604020202020204" pitchFamily="34" charset="0"/>
              </a:rPr>
              <a:t>Explain why a PC (IP Address 10.1.1.10) plugged into a switchport assigned in VLAN 10, is unable to trace route to any PCs.</a:t>
            </a:r>
            <a:endParaRPr lang="en-US" dirty="0"/>
          </a:p>
        </p:txBody>
      </p:sp>
      <p:sp>
        <p:nvSpPr>
          <p:cNvPr id="4" name="Slide Number Placeholder 3"/>
          <p:cNvSpPr>
            <a:spLocks noGrp="1"/>
          </p:cNvSpPr>
          <p:nvPr>
            <p:ph type="sldNum" sz="quarter" idx="5"/>
          </p:nvPr>
        </p:nvSpPr>
        <p:spPr/>
        <p:txBody>
          <a:bodyPr/>
          <a:lstStyle/>
          <a:p>
            <a:fld id="{0CBCAA37-5393-441C-B54C-F75E3C58BE2D}" type="slidenum">
              <a:rPr lang="en-US" smtClean="0"/>
              <a:t>4</a:t>
            </a:fld>
            <a:endParaRPr lang="en-US"/>
          </a:p>
        </p:txBody>
      </p:sp>
    </p:spTree>
    <p:extLst>
      <p:ext uri="{BB962C8B-B14F-4D97-AF65-F5344CB8AC3E}">
        <p14:creationId xmlns:p14="http://schemas.microsoft.com/office/powerpoint/2010/main" val="1720222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to we place it?  First, have the class draw/explain where to place the analyzer and then have them explain the packet flow until they realize the traffic doesn’t reach the analyzer.</a:t>
            </a:r>
          </a:p>
        </p:txBody>
      </p:sp>
      <p:sp>
        <p:nvSpPr>
          <p:cNvPr id="4" name="Slide Number Placeholder 3"/>
          <p:cNvSpPr>
            <a:spLocks noGrp="1"/>
          </p:cNvSpPr>
          <p:nvPr>
            <p:ph type="sldNum" sz="quarter" idx="5"/>
          </p:nvPr>
        </p:nvSpPr>
        <p:spPr/>
        <p:txBody>
          <a:bodyPr/>
          <a:lstStyle/>
          <a:p>
            <a:fld id="{0CBCAA37-5393-441C-B54C-F75E3C58BE2D}" type="slidenum">
              <a:rPr lang="en-US" smtClean="0"/>
              <a:t>28</a:t>
            </a:fld>
            <a:endParaRPr lang="en-US"/>
          </a:p>
        </p:txBody>
      </p:sp>
    </p:spTree>
    <p:extLst>
      <p:ext uri="{BB962C8B-B14F-4D97-AF65-F5344CB8AC3E}">
        <p14:creationId xmlns:p14="http://schemas.microsoft.com/office/powerpoint/2010/main" val="2584562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benefits:  pro/con?</a:t>
            </a:r>
          </a:p>
          <a:p>
            <a:pPr marL="171450" indent="-171450">
              <a:buFont typeface="Arial" panose="020B0604020202020204" pitchFamily="34" charset="0"/>
              <a:buChar char="•"/>
            </a:pPr>
            <a:r>
              <a:rPr lang="en-US" dirty="0"/>
              <a:t>No remote access, but CLI access</a:t>
            </a:r>
          </a:p>
          <a:p>
            <a:pPr marL="171450" indent="-171450">
              <a:buFont typeface="Arial" panose="020B0604020202020204" pitchFamily="34" charset="0"/>
              <a:buChar char="•"/>
            </a:pPr>
            <a:r>
              <a:rPr lang="en-US" dirty="0"/>
              <a:t>Faster</a:t>
            </a:r>
          </a:p>
          <a:p>
            <a:pPr marL="171450" indent="-171450">
              <a:buFont typeface="Arial" panose="020B0604020202020204" pitchFamily="34" charset="0"/>
              <a:buChar char="•"/>
            </a:pPr>
            <a:r>
              <a:rPr lang="en-US" dirty="0"/>
              <a:t>Advanced filters</a:t>
            </a:r>
          </a:p>
          <a:p>
            <a:pPr marL="171450" indent="-171450">
              <a:buFont typeface="Arial" panose="020B0604020202020204" pitchFamily="34" charset="0"/>
              <a:buChar char="•"/>
            </a:pPr>
            <a:r>
              <a:rPr lang="en-US" dirty="0"/>
              <a:t>Automation and logging and self-healing</a:t>
            </a:r>
          </a:p>
        </p:txBody>
      </p:sp>
      <p:sp>
        <p:nvSpPr>
          <p:cNvPr id="4" name="Slide Number Placeholder 3"/>
          <p:cNvSpPr>
            <a:spLocks noGrp="1"/>
          </p:cNvSpPr>
          <p:nvPr>
            <p:ph type="sldNum" sz="quarter" idx="5"/>
          </p:nvPr>
        </p:nvSpPr>
        <p:spPr/>
        <p:txBody>
          <a:bodyPr/>
          <a:lstStyle/>
          <a:p>
            <a:fld id="{0CBCAA37-5393-441C-B54C-F75E3C58BE2D}" type="slidenum">
              <a:rPr lang="en-US" smtClean="0"/>
              <a:t>37</a:t>
            </a:fld>
            <a:endParaRPr lang="en-US"/>
          </a:p>
        </p:txBody>
      </p:sp>
    </p:spTree>
    <p:extLst>
      <p:ext uri="{BB962C8B-B14F-4D97-AF65-F5344CB8AC3E}">
        <p14:creationId xmlns:p14="http://schemas.microsoft.com/office/powerpoint/2010/main" val="2682587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 access facebook.com</a:t>
            </a:r>
          </a:p>
          <a:p>
            <a:pPr marL="171450" indent="-171450">
              <a:buFont typeface="Arial" panose="020B0604020202020204" pitchFamily="34" charset="0"/>
              <a:buChar char="•"/>
            </a:pPr>
            <a:r>
              <a:rPr lang="en-US" dirty="0"/>
              <a:t>Incorrect</a:t>
            </a:r>
            <a:r>
              <a:rPr lang="en-US" baseline="0" dirty="0"/>
              <a:t> DNS</a:t>
            </a:r>
          </a:p>
          <a:p>
            <a:pPr marL="171450" indent="-171450">
              <a:buFont typeface="Arial" panose="020B0604020202020204" pitchFamily="34" charset="0"/>
              <a:buChar char="•"/>
            </a:pPr>
            <a:r>
              <a:rPr lang="en-US" baseline="0" dirty="0"/>
              <a:t>DNS is down</a:t>
            </a:r>
          </a:p>
          <a:p>
            <a:pPr marL="171450" indent="-171450">
              <a:buFont typeface="Arial" panose="020B0604020202020204" pitchFamily="34" charset="0"/>
              <a:buChar char="•"/>
            </a:pPr>
            <a:r>
              <a:rPr lang="en-US" baseline="0" dirty="0"/>
              <a:t>Wrong default-gateway</a:t>
            </a:r>
          </a:p>
          <a:p>
            <a:pPr marL="171450" indent="-171450">
              <a:buFont typeface="Arial" panose="020B0604020202020204" pitchFamily="34" charset="0"/>
              <a:buChar char="•"/>
            </a:pPr>
            <a:r>
              <a:rPr lang="en-US" baseline="0" dirty="0"/>
              <a:t>Cable unplugged</a:t>
            </a:r>
          </a:p>
          <a:p>
            <a:pPr marL="171450" indent="-171450">
              <a:buFont typeface="Arial" panose="020B0604020202020204" pitchFamily="34" charset="0"/>
              <a:buChar char="•"/>
            </a:pPr>
            <a:r>
              <a:rPr lang="en-US" baseline="0" dirty="0"/>
              <a:t>Gateway router doesn’t have a DR</a:t>
            </a:r>
          </a:p>
          <a:p>
            <a:pPr marL="171450" indent="-171450">
              <a:buFont typeface="Arial" panose="020B0604020202020204" pitchFamily="34" charset="0"/>
              <a:buChar char="•"/>
            </a:pPr>
            <a:r>
              <a:rPr lang="en-US" baseline="0" dirty="0"/>
              <a:t>Sending traffic to Internet, but not getting anything back</a:t>
            </a:r>
          </a:p>
          <a:p>
            <a:pPr marL="628650" lvl="1" indent="-171450">
              <a:buFont typeface="Arial" panose="020B0604020202020204" pitchFamily="34" charset="0"/>
              <a:buChar char="•"/>
            </a:pPr>
            <a:r>
              <a:rPr lang="en-US" baseline="0" dirty="0"/>
              <a:t>Firewall is blocking that URL</a:t>
            </a:r>
            <a:endParaRPr lang="en-US" dirty="0"/>
          </a:p>
        </p:txBody>
      </p:sp>
      <p:sp>
        <p:nvSpPr>
          <p:cNvPr id="4" name="Slide Number Placeholder 3"/>
          <p:cNvSpPr>
            <a:spLocks noGrp="1"/>
          </p:cNvSpPr>
          <p:nvPr>
            <p:ph type="sldNum" sz="quarter" idx="10"/>
          </p:nvPr>
        </p:nvSpPr>
        <p:spPr/>
        <p:txBody>
          <a:bodyPr/>
          <a:lstStyle/>
          <a:p>
            <a:fld id="{0CBCAA37-5393-441C-B54C-F75E3C58BE2D}" type="slidenum">
              <a:rPr lang="en-US" smtClean="0"/>
              <a:t>39</a:t>
            </a:fld>
            <a:endParaRPr lang="en-US"/>
          </a:p>
        </p:txBody>
      </p:sp>
    </p:spTree>
    <p:extLst>
      <p:ext uri="{BB962C8B-B14F-4D97-AF65-F5344CB8AC3E}">
        <p14:creationId xmlns:p14="http://schemas.microsoft.com/office/powerpoint/2010/main" val="3553598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E12E0D39-033E-654C-9E63-B0BEE63E8F7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7051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E12E0D39-033E-654C-9E63-B0BEE63E8F7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4784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E12E0D39-033E-654C-9E63-B0BEE63E8F7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737649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E12E0D39-033E-654C-9E63-B0BEE63E8F7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48130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E12E0D39-033E-654C-9E63-B0BEE63E8F7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2747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E12E0D39-033E-654C-9E63-B0BEE63E8F7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99188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E12E0D39-033E-654C-9E63-B0BEE63E8F7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22016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E12E0D39-033E-654C-9E63-B0BEE63E8F7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370581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E12E0D39-033E-654C-9E63-B0BEE63E8F7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43771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E12E0D39-033E-654C-9E63-B0BEE63E8F7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05001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E12E0D39-033E-654C-9E63-B0BEE63E8F7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03754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7D0A03EF-DE2D-49B3-B09B-7EF56D5B9519}" type="slidenum">
              <a:rPr lang="en-US" smtClean="0"/>
              <a:t>‹#›</a:t>
            </a:fld>
            <a:endParaRPr lang="en-US"/>
          </a:p>
        </p:txBody>
      </p:sp>
    </p:spTree>
    <p:extLst>
      <p:ext uri="{BB962C8B-B14F-4D97-AF65-F5344CB8AC3E}">
        <p14:creationId xmlns:p14="http://schemas.microsoft.com/office/powerpoint/2010/main" val="1354847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4202DA1D-F5AA-421B-AC45-65E51852A5F9}" type="slidenum">
              <a:rPr lang="en-US" smtClean="0"/>
              <a:t>‹#›</a:t>
            </a:fld>
            <a:endParaRPr lang="en-US"/>
          </a:p>
        </p:txBody>
      </p:sp>
    </p:spTree>
    <p:extLst>
      <p:ext uri="{BB962C8B-B14F-4D97-AF65-F5344CB8AC3E}">
        <p14:creationId xmlns:p14="http://schemas.microsoft.com/office/powerpoint/2010/main" val="185844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userDrawn="1"/>
        </p:nvCxnSpPr>
        <p:spPr>
          <a:xfrm>
            <a:off x="457200" y="6096000"/>
            <a:ext cx="8229600" cy="1588"/>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5" name="Picture 4" descr="Boulder FL master.eps"/>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57200" y="6172200"/>
            <a:ext cx="2133600" cy="43103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Arial Black"/>
          <a:ea typeface="+mn-ea"/>
          <a:cs typeface="Arial Black"/>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E12E0D39-033E-654C-9E63-B0BEE63E8F7F}"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4122587725"/>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hyperlink" Target="http://www.wireshark.org/"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ver slide 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a:t>Security Tasks</a:t>
            </a:r>
          </a:p>
        </p:txBody>
      </p:sp>
      <p:sp>
        <p:nvSpPr>
          <p:cNvPr id="3" name="Content Placeholder 2"/>
          <p:cNvSpPr>
            <a:spLocks noGrp="1"/>
          </p:cNvSpPr>
          <p:nvPr>
            <p:ph idx="1"/>
          </p:nvPr>
        </p:nvSpPr>
        <p:spPr>
          <a:xfrm>
            <a:off x="457200" y="1174751"/>
            <a:ext cx="8229600" cy="5181600"/>
          </a:xfrm>
        </p:spPr>
        <p:txBody>
          <a:bodyPr>
            <a:normAutofit/>
          </a:bodyPr>
          <a:lstStyle/>
          <a:p>
            <a:r>
              <a:rPr lang="en-US" dirty="0"/>
              <a:t>Perform intrusion detection (IDS)</a:t>
            </a:r>
          </a:p>
          <a:p>
            <a:pPr lvl="1"/>
            <a:r>
              <a:rPr lang="en-US" dirty="0"/>
              <a:t>Packets match filter</a:t>
            </a:r>
          </a:p>
          <a:p>
            <a:pPr lvl="1"/>
            <a:r>
              <a:rPr lang="en-US" dirty="0"/>
              <a:t>Can we perform IPS? What’s the difference?</a:t>
            </a:r>
          </a:p>
          <a:p>
            <a:endParaRPr lang="en-US" dirty="0"/>
          </a:p>
          <a:p>
            <a:r>
              <a:rPr lang="en-US" dirty="0"/>
              <a:t>Identify and define malicious traffic signatures</a:t>
            </a:r>
          </a:p>
          <a:p>
            <a:endParaRPr lang="en-US" dirty="0"/>
          </a:p>
          <a:p>
            <a:r>
              <a:rPr lang="en-US" dirty="0"/>
              <a:t>Passively discover hosts, OS, and services</a:t>
            </a:r>
          </a:p>
          <a:p>
            <a:pPr lvl="1"/>
            <a:r>
              <a:rPr lang="en-US" dirty="0"/>
              <a:t>Where would we place analyzer?</a:t>
            </a:r>
          </a:p>
        </p:txBody>
      </p:sp>
      <p:sp>
        <p:nvSpPr>
          <p:cNvPr id="4" name="Slide Number Placeholder 3"/>
          <p:cNvSpPr>
            <a:spLocks noGrp="1"/>
          </p:cNvSpPr>
          <p:nvPr>
            <p:ph type="sldNum" sz="quarter" idx="12"/>
          </p:nvPr>
        </p:nvSpPr>
        <p:spPr/>
        <p:txBody>
          <a:bodyPr/>
          <a:lstStyle/>
          <a:p>
            <a:fld id="{4202DA1D-F5AA-421B-AC45-65E51852A5F9}" type="slidenum">
              <a:rPr lang="en-US" smtClean="0"/>
              <a:t>10</a:t>
            </a:fld>
            <a:endParaRPr lang="en-US"/>
          </a:p>
        </p:txBody>
      </p:sp>
    </p:spTree>
    <p:extLst>
      <p:ext uri="{BB962C8B-B14F-4D97-AF65-F5344CB8AC3E}">
        <p14:creationId xmlns:p14="http://schemas.microsoft.com/office/powerpoint/2010/main" val="2119274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Tasks Cont.</a:t>
            </a:r>
          </a:p>
        </p:txBody>
      </p:sp>
      <p:sp>
        <p:nvSpPr>
          <p:cNvPr id="3" name="Content Placeholder 2"/>
          <p:cNvSpPr>
            <a:spLocks noGrp="1"/>
          </p:cNvSpPr>
          <p:nvPr>
            <p:ph idx="1"/>
          </p:nvPr>
        </p:nvSpPr>
        <p:spPr>
          <a:xfrm>
            <a:off x="457200" y="1417638"/>
            <a:ext cx="8229600" cy="4708525"/>
          </a:xfrm>
        </p:spPr>
        <p:txBody>
          <a:bodyPr>
            <a:normAutofit fontScale="92500" lnSpcReduction="10000"/>
          </a:bodyPr>
          <a:lstStyle/>
          <a:p>
            <a:r>
              <a:rPr lang="en-US" dirty="0"/>
              <a:t>Log traffic for forensics examination</a:t>
            </a:r>
          </a:p>
          <a:p>
            <a:pPr lvl="1"/>
            <a:r>
              <a:rPr lang="en-US" dirty="0"/>
              <a:t>Hash files (</a:t>
            </a:r>
            <a:r>
              <a:rPr lang="en-US" dirty="0" err="1"/>
              <a:t>capinfos</a:t>
            </a:r>
            <a:r>
              <a:rPr lang="en-US" dirty="0"/>
              <a:t>)</a:t>
            </a:r>
          </a:p>
          <a:p>
            <a:endParaRPr lang="en-US" dirty="0"/>
          </a:p>
          <a:p>
            <a:r>
              <a:rPr lang="en-US" dirty="0"/>
              <a:t>Capture traffic as evidence</a:t>
            </a:r>
          </a:p>
          <a:p>
            <a:endParaRPr lang="en-US" dirty="0"/>
          </a:p>
          <a:p>
            <a:r>
              <a:rPr lang="en-US" dirty="0"/>
              <a:t>Test firewall blocking</a:t>
            </a:r>
          </a:p>
          <a:p>
            <a:pPr lvl="1"/>
            <a:r>
              <a:rPr lang="en-US" dirty="0"/>
              <a:t>Outside and inside (make it through?)</a:t>
            </a:r>
          </a:p>
          <a:p>
            <a:endParaRPr lang="en-US" dirty="0"/>
          </a:p>
          <a:p>
            <a:r>
              <a:rPr lang="en-US" dirty="0"/>
              <a:t>Validate secure login and data traversal</a:t>
            </a:r>
          </a:p>
          <a:p>
            <a:pPr lvl="1"/>
            <a:r>
              <a:rPr lang="en-US" dirty="0"/>
              <a:t>Is traffic encrypted as it should?</a:t>
            </a:r>
          </a:p>
          <a:p>
            <a:endParaRPr lang="en-US" dirty="0"/>
          </a:p>
        </p:txBody>
      </p:sp>
      <p:sp>
        <p:nvSpPr>
          <p:cNvPr id="4" name="Slide Number Placeholder 3"/>
          <p:cNvSpPr>
            <a:spLocks noGrp="1"/>
          </p:cNvSpPr>
          <p:nvPr>
            <p:ph type="sldNum" sz="quarter" idx="12"/>
          </p:nvPr>
        </p:nvSpPr>
        <p:spPr/>
        <p:txBody>
          <a:bodyPr/>
          <a:lstStyle/>
          <a:p>
            <a:fld id="{4202DA1D-F5AA-421B-AC45-65E51852A5F9}" type="slidenum">
              <a:rPr lang="en-US" smtClean="0"/>
              <a:t>11</a:t>
            </a:fld>
            <a:endParaRPr lang="en-US"/>
          </a:p>
        </p:txBody>
      </p:sp>
      <p:pic>
        <p:nvPicPr>
          <p:cNvPr id="5" name="Picture 4">
            <a:extLst>
              <a:ext uri="{FF2B5EF4-FFF2-40B4-BE49-F238E27FC236}">
                <a16:creationId xmlns:a16="http://schemas.microsoft.com/office/drawing/2014/main" id="{4E63BC43-314E-426B-88F0-2207944CC198}"/>
              </a:ext>
            </a:extLst>
          </p:cNvPr>
          <p:cNvPicPr>
            <a:picLocks noChangeAspect="1"/>
          </p:cNvPicPr>
          <p:nvPr/>
        </p:nvPicPr>
        <p:blipFill>
          <a:blip r:embed="rId2"/>
          <a:stretch>
            <a:fillRect/>
          </a:stretch>
        </p:blipFill>
        <p:spPr>
          <a:xfrm>
            <a:off x="6457950" y="2362200"/>
            <a:ext cx="2529399" cy="1266825"/>
          </a:xfrm>
          <a:prstGeom prst="rect">
            <a:avLst/>
          </a:prstGeom>
        </p:spPr>
      </p:pic>
    </p:spTree>
    <p:extLst>
      <p:ext uri="{BB962C8B-B14F-4D97-AF65-F5344CB8AC3E}">
        <p14:creationId xmlns:p14="http://schemas.microsoft.com/office/powerpoint/2010/main" val="699500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Legal Issues of Listening to Network Traffic (Telecom Policy)</a:t>
            </a:r>
          </a:p>
        </p:txBody>
      </p:sp>
      <p:sp>
        <p:nvSpPr>
          <p:cNvPr id="3" name="Content Placeholder 2"/>
          <p:cNvSpPr>
            <a:spLocks noGrp="1"/>
          </p:cNvSpPr>
          <p:nvPr>
            <p:ph idx="1"/>
          </p:nvPr>
        </p:nvSpPr>
        <p:spPr/>
        <p:txBody>
          <a:bodyPr>
            <a:normAutofit fontScale="77500" lnSpcReduction="20000"/>
          </a:bodyPr>
          <a:lstStyle/>
          <a:p>
            <a:r>
              <a:rPr lang="en-US" dirty="0"/>
              <a:t>ECPA (Electronic Communications and Privacy Act) “Wiretap Act”</a:t>
            </a:r>
          </a:p>
          <a:p>
            <a:pPr lvl="1"/>
            <a:r>
              <a:rPr lang="en-US" dirty="0"/>
              <a:t>Prohibits the intentional, actual, or attempted interception, use…electronic communication</a:t>
            </a:r>
          </a:p>
          <a:p>
            <a:endParaRPr lang="en-US" dirty="0"/>
          </a:p>
          <a:p>
            <a:r>
              <a:rPr lang="en-US" dirty="0"/>
              <a:t>Security Issues to Consider</a:t>
            </a:r>
          </a:p>
          <a:p>
            <a:pPr lvl="1"/>
            <a:r>
              <a:rPr lang="en-US" dirty="0"/>
              <a:t>Define </a:t>
            </a:r>
            <a:r>
              <a:rPr lang="en-US" u="sng" dirty="0"/>
              <a:t>policies</a:t>
            </a:r>
            <a:r>
              <a:rPr lang="en-US" dirty="0"/>
              <a:t> regarding use of a traffic capture tool</a:t>
            </a:r>
          </a:p>
          <a:p>
            <a:pPr lvl="1"/>
            <a:r>
              <a:rPr lang="en-US" dirty="0"/>
              <a:t>Secure files containing network traffic</a:t>
            </a:r>
          </a:p>
          <a:p>
            <a:pPr lvl="2"/>
            <a:r>
              <a:rPr lang="en-US" dirty="0"/>
              <a:t>PII (Personally Identifiable Information)</a:t>
            </a:r>
          </a:p>
          <a:p>
            <a:pPr lvl="2"/>
            <a:r>
              <a:rPr lang="en-US" dirty="0"/>
              <a:t>HIPPA &amp; CMI</a:t>
            </a:r>
          </a:p>
          <a:p>
            <a:pPr lvl="1"/>
            <a:r>
              <a:rPr lang="en-US" dirty="0"/>
              <a:t>Protect against unwanted sniffers</a:t>
            </a:r>
          </a:p>
          <a:p>
            <a:pPr lvl="2"/>
            <a:r>
              <a:rPr lang="en-US" dirty="0"/>
              <a:t>Block ports</a:t>
            </a:r>
          </a:p>
          <a:p>
            <a:pPr lvl="2"/>
            <a:r>
              <a:rPr lang="en-US" dirty="0"/>
              <a:t>Wireless passwords</a:t>
            </a:r>
          </a:p>
          <a:p>
            <a:pPr lvl="2"/>
            <a:r>
              <a:rPr lang="en-US" dirty="0"/>
              <a:t>Top 5 recommendations</a:t>
            </a:r>
          </a:p>
          <a:p>
            <a:pPr lvl="1"/>
            <a:endParaRPr lang="en-US" dirty="0"/>
          </a:p>
        </p:txBody>
      </p:sp>
      <p:sp>
        <p:nvSpPr>
          <p:cNvPr id="4" name="Slide Number Placeholder 3"/>
          <p:cNvSpPr>
            <a:spLocks noGrp="1"/>
          </p:cNvSpPr>
          <p:nvPr>
            <p:ph type="sldNum" sz="quarter" idx="12"/>
          </p:nvPr>
        </p:nvSpPr>
        <p:spPr/>
        <p:txBody>
          <a:bodyPr/>
          <a:lstStyle/>
          <a:p>
            <a:fld id="{4202DA1D-F5AA-421B-AC45-65E51852A5F9}" type="slidenum">
              <a:rPr lang="en-US" smtClean="0"/>
              <a:t>12</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0" y="4343400"/>
            <a:ext cx="2266950" cy="1583310"/>
          </a:xfrm>
          <a:prstGeom prst="rect">
            <a:avLst/>
          </a:prstGeom>
        </p:spPr>
      </p:pic>
    </p:spTree>
    <p:extLst>
      <p:ext uri="{BB962C8B-B14F-4D97-AF65-F5344CB8AC3E}">
        <p14:creationId xmlns:p14="http://schemas.microsoft.com/office/powerpoint/2010/main" val="3358268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743"/>
            <a:ext cx="8229600" cy="1143000"/>
          </a:xfrm>
        </p:spPr>
        <p:txBody>
          <a:bodyPr/>
          <a:lstStyle/>
          <a:p>
            <a:r>
              <a:rPr lang="en-US" dirty="0"/>
              <a:t>Network Optimization Tasks</a:t>
            </a:r>
          </a:p>
        </p:txBody>
      </p:sp>
      <p:sp>
        <p:nvSpPr>
          <p:cNvPr id="3" name="Content Placeholder 2"/>
          <p:cNvSpPr>
            <a:spLocks noGrp="1"/>
          </p:cNvSpPr>
          <p:nvPr>
            <p:ph idx="1"/>
          </p:nvPr>
        </p:nvSpPr>
        <p:spPr>
          <a:xfrm>
            <a:off x="457200" y="1295400"/>
            <a:ext cx="8229600" cy="4830763"/>
          </a:xfrm>
        </p:spPr>
        <p:txBody>
          <a:bodyPr>
            <a:normAutofit fontScale="92500" lnSpcReduction="20000"/>
          </a:bodyPr>
          <a:lstStyle/>
          <a:p>
            <a:r>
              <a:rPr lang="en-US" dirty="0"/>
              <a:t>Analyze current bandwidth usage</a:t>
            </a:r>
          </a:p>
          <a:p>
            <a:endParaRPr lang="en-US" dirty="0"/>
          </a:p>
          <a:p>
            <a:r>
              <a:rPr lang="en-US" dirty="0"/>
              <a:t>Evaluate efficient use of packet sizes in data transfer applications</a:t>
            </a:r>
          </a:p>
          <a:p>
            <a:endParaRPr lang="en-US" dirty="0"/>
          </a:p>
          <a:p>
            <a:r>
              <a:rPr lang="en-US" dirty="0"/>
              <a:t>Evaluate response times across a network</a:t>
            </a:r>
          </a:p>
          <a:p>
            <a:pPr lvl="1"/>
            <a:r>
              <a:rPr lang="en-US" dirty="0"/>
              <a:t>Troubleshooting the time between TCP SYN/SYNACK</a:t>
            </a:r>
          </a:p>
          <a:p>
            <a:endParaRPr lang="en-US" dirty="0"/>
          </a:p>
          <a:p>
            <a:r>
              <a:rPr lang="en-US" dirty="0"/>
              <a:t>Validate proper system configurations</a:t>
            </a:r>
          </a:p>
          <a:p>
            <a:pPr lvl="1"/>
            <a:r>
              <a:rPr lang="en-US" dirty="0"/>
              <a:t>How? Why?</a:t>
            </a:r>
          </a:p>
        </p:txBody>
      </p:sp>
      <p:sp>
        <p:nvSpPr>
          <p:cNvPr id="4" name="Slide Number Placeholder 3"/>
          <p:cNvSpPr>
            <a:spLocks noGrp="1"/>
          </p:cNvSpPr>
          <p:nvPr>
            <p:ph type="sldNum" sz="quarter" idx="12"/>
          </p:nvPr>
        </p:nvSpPr>
        <p:spPr/>
        <p:txBody>
          <a:bodyPr/>
          <a:lstStyle/>
          <a:p>
            <a:fld id="{4202DA1D-F5AA-421B-AC45-65E51852A5F9}" type="slidenum">
              <a:rPr lang="en-US" smtClean="0"/>
              <a:t>13</a:t>
            </a:fld>
            <a:endParaRPr lang="en-US"/>
          </a:p>
        </p:txBody>
      </p:sp>
    </p:spTree>
    <p:extLst>
      <p:ext uri="{BB962C8B-B14F-4D97-AF65-F5344CB8AC3E}">
        <p14:creationId xmlns:p14="http://schemas.microsoft.com/office/powerpoint/2010/main" val="2822763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06"/>
            <a:ext cx="8229600" cy="1143000"/>
          </a:xfrm>
        </p:spPr>
        <p:txBody>
          <a:bodyPr/>
          <a:lstStyle/>
          <a:p>
            <a:r>
              <a:rPr lang="en-US" dirty="0"/>
              <a:t>Application Analysis</a:t>
            </a:r>
          </a:p>
        </p:txBody>
      </p:sp>
      <p:sp>
        <p:nvSpPr>
          <p:cNvPr id="3" name="Content Placeholder 2"/>
          <p:cNvSpPr>
            <a:spLocks noGrp="1"/>
          </p:cNvSpPr>
          <p:nvPr>
            <p:ph idx="1"/>
          </p:nvPr>
        </p:nvSpPr>
        <p:spPr>
          <a:xfrm>
            <a:off x="457200" y="1295400"/>
            <a:ext cx="8229600" cy="4830763"/>
          </a:xfrm>
        </p:spPr>
        <p:txBody>
          <a:bodyPr>
            <a:normAutofit fontScale="85000" lnSpcReduction="10000"/>
          </a:bodyPr>
          <a:lstStyle/>
          <a:p>
            <a:r>
              <a:rPr lang="en-US" dirty="0"/>
              <a:t>Why are applications important to the network?</a:t>
            </a:r>
          </a:p>
          <a:p>
            <a:endParaRPr lang="en-US" dirty="0"/>
          </a:p>
          <a:p>
            <a:r>
              <a:rPr lang="en-US" dirty="0"/>
              <a:t>Analyze application bandwidth requirements</a:t>
            </a:r>
          </a:p>
          <a:p>
            <a:pPr lvl="1"/>
            <a:r>
              <a:rPr lang="en-US" dirty="0"/>
              <a:t>Get a general summary of bandwidth usage and requirements</a:t>
            </a:r>
          </a:p>
          <a:p>
            <a:pPr lvl="1"/>
            <a:r>
              <a:rPr lang="en-US" dirty="0"/>
              <a:t>Ports? Time of day?</a:t>
            </a:r>
          </a:p>
          <a:p>
            <a:endParaRPr lang="en-US" dirty="0"/>
          </a:p>
          <a:p>
            <a:r>
              <a:rPr lang="en-US" dirty="0"/>
              <a:t>Identify application protocols and ports in use</a:t>
            </a:r>
          </a:p>
          <a:p>
            <a:endParaRPr lang="en-US" dirty="0"/>
          </a:p>
          <a:p>
            <a:r>
              <a:rPr lang="en-US" dirty="0"/>
              <a:t>Validate secure application data traversal</a:t>
            </a:r>
          </a:p>
        </p:txBody>
      </p:sp>
      <p:sp>
        <p:nvSpPr>
          <p:cNvPr id="4" name="Slide Number Placeholder 3"/>
          <p:cNvSpPr>
            <a:spLocks noGrp="1"/>
          </p:cNvSpPr>
          <p:nvPr>
            <p:ph type="sldNum" sz="quarter" idx="12"/>
          </p:nvPr>
        </p:nvSpPr>
        <p:spPr/>
        <p:txBody>
          <a:bodyPr/>
          <a:lstStyle/>
          <a:p>
            <a:fld id="{4202DA1D-F5AA-421B-AC45-65E51852A5F9}" type="slidenum">
              <a:rPr lang="en-US" smtClean="0"/>
              <a:t>14</a:t>
            </a:fld>
            <a:endParaRPr lang="en-US"/>
          </a:p>
        </p:txBody>
      </p:sp>
    </p:spTree>
    <p:extLst>
      <p:ext uri="{BB962C8B-B14F-4D97-AF65-F5344CB8AC3E}">
        <p14:creationId xmlns:p14="http://schemas.microsoft.com/office/powerpoint/2010/main" val="3013319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Review - Checklist</a:t>
            </a:r>
          </a:p>
        </p:txBody>
      </p:sp>
      <p:sp>
        <p:nvSpPr>
          <p:cNvPr id="3" name="Content Placeholder 2"/>
          <p:cNvSpPr>
            <a:spLocks noGrp="1"/>
          </p:cNvSpPr>
          <p:nvPr>
            <p:ph idx="1"/>
          </p:nvPr>
        </p:nvSpPr>
        <p:spPr>
          <a:xfrm>
            <a:off x="457200" y="1417638"/>
            <a:ext cx="8229600" cy="4708525"/>
          </a:xfrm>
        </p:spPr>
        <p:txBody>
          <a:bodyPr>
            <a:normAutofit fontScale="62500" lnSpcReduction="20000"/>
          </a:bodyPr>
          <a:lstStyle/>
          <a:p>
            <a:r>
              <a:rPr lang="en-US" dirty="0"/>
              <a:t>Find the top talkers</a:t>
            </a:r>
          </a:p>
          <a:p>
            <a:pPr lvl="1"/>
            <a:r>
              <a:rPr lang="en-US" dirty="0"/>
              <a:t>Allocate bandwidth appropriately</a:t>
            </a:r>
          </a:p>
          <a:p>
            <a:endParaRPr lang="en-US" dirty="0"/>
          </a:p>
          <a:p>
            <a:r>
              <a:rPr lang="en-US" dirty="0"/>
              <a:t>Identify the protocols and applications used on the network</a:t>
            </a:r>
          </a:p>
          <a:p>
            <a:pPr lvl="1"/>
            <a:r>
              <a:rPr lang="en-US" dirty="0"/>
              <a:t>Security – IDS</a:t>
            </a:r>
          </a:p>
          <a:p>
            <a:pPr lvl="1"/>
            <a:r>
              <a:rPr lang="en-US" dirty="0"/>
              <a:t>Baseline</a:t>
            </a:r>
          </a:p>
          <a:p>
            <a:endParaRPr lang="en-US" dirty="0"/>
          </a:p>
          <a:p>
            <a:r>
              <a:rPr lang="en-US" dirty="0"/>
              <a:t>Determine the throughput of applications or network traffic on a link</a:t>
            </a:r>
          </a:p>
          <a:p>
            <a:pPr lvl="1"/>
            <a:r>
              <a:rPr lang="en-US" dirty="0"/>
              <a:t>Web server, FTP, Mail, etc.</a:t>
            </a:r>
          </a:p>
          <a:p>
            <a:endParaRPr lang="en-US" dirty="0"/>
          </a:p>
          <a:p>
            <a:r>
              <a:rPr lang="en-US" dirty="0"/>
              <a:t>List all hosts communicating on link</a:t>
            </a:r>
          </a:p>
          <a:p>
            <a:pPr lvl="1"/>
            <a:r>
              <a:rPr lang="en-US" dirty="0"/>
              <a:t>Hosts you don’t recognize or abnormal?</a:t>
            </a:r>
          </a:p>
          <a:p>
            <a:endParaRPr lang="en-US" dirty="0"/>
          </a:p>
          <a:p>
            <a:r>
              <a:rPr lang="en-US" dirty="0"/>
              <a:t>Learn the most common connection problems</a:t>
            </a:r>
          </a:p>
          <a:p>
            <a:endParaRPr lang="en-US" dirty="0"/>
          </a:p>
          <a:p>
            <a:r>
              <a:rPr lang="en-US" dirty="0"/>
              <a:t>Latency and delays</a:t>
            </a:r>
          </a:p>
        </p:txBody>
      </p:sp>
      <p:sp>
        <p:nvSpPr>
          <p:cNvPr id="4" name="Slide Number Placeholder 3"/>
          <p:cNvSpPr>
            <a:spLocks noGrp="1"/>
          </p:cNvSpPr>
          <p:nvPr>
            <p:ph type="sldNum" sz="quarter" idx="12"/>
          </p:nvPr>
        </p:nvSpPr>
        <p:spPr/>
        <p:txBody>
          <a:bodyPr/>
          <a:lstStyle/>
          <a:p>
            <a:fld id="{4202DA1D-F5AA-421B-AC45-65E51852A5F9}" type="slidenum">
              <a:rPr lang="en-US" smtClean="0"/>
              <a:t>15</a:t>
            </a:fld>
            <a:endParaRPr lang="en-US"/>
          </a:p>
        </p:txBody>
      </p:sp>
    </p:spTree>
    <p:extLst>
      <p:ext uri="{BB962C8B-B14F-4D97-AF65-F5344CB8AC3E}">
        <p14:creationId xmlns:p14="http://schemas.microsoft.com/office/powerpoint/2010/main" val="2033181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506"/>
            <a:ext cx="8229600" cy="1143000"/>
          </a:xfrm>
        </p:spPr>
        <p:txBody>
          <a:bodyPr/>
          <a:lstStyle/>
          <a:p>
            <a:r>
              <a:rPr lang="en-US" dirty="0"/>
              <a:t>Analysis Review - Checklist Cont.</a:t>
            </a:r>
          </a:p>
        </p:txBody>
      </p:sp>
      <p:sp>
        <p:nvSpPr>
          <p:cNvPr id="3" name="Content Placeholder 2"/>
          <p:cNvSpPr>
            <a:spLocks noGrp="1"/>
          </p:cNvSpPr>
          <p:nvPr>
            <p:ph idx="1"/>
          </p:nvPr>
        </p:nvSpPr>
        <p:spPr>
          <a:xfrm>
            <a:off x="447869" y="1143000"/>
            <a:ext cx="8229600" cy="4984751"/>
          </a:xfrm>
        </p:spPr>
        <p:txBody>
          <a:bodyPr>
            <a:normAutofit fontScale="62500" lnSpcReduction="20000"/>
          </a:bodyPr>
          <a:lstStyle/>
          <a:p>
            <a:r>
              <a:rPr lang="en-US" dirty="0"/>
              <a:t>Identify and locate misconfigured hosts - How?</a:t>
            </a:r>
          </a:p>
          <a:p>
            <a:pPr lvl="1"/>
            <a:r>
              <a:rPr lang="en-US" dirty="0"/>
              <a:t>DHCP</a:t>
            </a:r>
          </a:p>
          <a:p>
            <a:pPr lvl="1"/>
            <a:r>
              <a:rPr lang="en-US" dirty="0"/>
              <a:t>DNS</a:t>
            </a:r>
          </a:p>
          <a:p>
            <a:pPr lvl="1"/>
            <a:r>
              <a:rPr lang="en-US" dirty="0"/>
              <a:t>Gateway</a:t>
            </a:r>
          </a:p>
          <a:p>
            <a:endParaRPr lang="en-US" dirty="0"/>
          </a:p>
          <a:p>
            <a:r>
              <a:rPr lang="en-US" dirty="0"/>
              <a:t>Recognize segment/network or host that is slowing down traffic</a:t>
            </a:r>
          </a:p>
          <a:p>
            <a:pPr lvl="1"/>
            <a:r>
              <a:rPr lang="en-US" dirty="0"/>
              <a:t>Top Talkers</a:t>
            </a:r>
          </a:p>
          <a:p>
            <a:pPr lvl="2"/>
            <a:r>
              <a:rPr lang="en-US" dirty="0"/>
              <a:t>What do you do?</a:t>
            </a:r>
          </a:p>
          <a:p>
            <a:endParaRPr lang="en-US" dirty="0"/>
          </a:p>
          <a:p>
            <a:r>
              <a:rPr lang="en-US" dirty="0"/>
              <a:t>Locate asymmetric traffic prioritization</a:t>
            </a:r>
          </a:p>
          <a:p>
            <a:endParaRPr lang="en-US" dirty="0"/>
          </a:p>
          <a:p>
            <a:r>
              <a:rPr lang="en-US" dirty="0"/>
              <a:t>Graph HTTP flows</a:t>
            </a:r>
          </a:p>
          <a:p>
            <a:pPr lvl="1"/>
            <a:r>
              <a:rPr lang="en-US" dirty="0"/>
              <a:t>Examine website rates</a:t>
            </a:r>
          </a:p>
          <a:p>
            <a:endParaRPr lang="en-US" dirty="0"/>
          </a:p>
          <a:p>
            <a:r>
              <a:rPr lang="en-US" dirty="0"/>
              <a:t>Identify errors for specific protocol (HTTP, SIP, FTP, etc.)</a:t>
            </a:r>
          </a:p>
          <a:p>
            <a:endParaRPr lang="en-US" dirty="0"/>
          </a:p>
          <a:p>
            <a:r>
              <a:rPr lang="en-US" dirty="0"/>
              <a:t>Build graphs to compare traffic: good, normal, poor</a:t>
            </a:r>
          </a:p>
        </p:txBody>
      </p:sp>
      <p:sp>
        <p:nvSpPr>
          <p:cNvPr id="4" name="Slide Number Placeholder 3"/>
          <p:cNvSpPr>
            <a:spLocks noGrp="1"/>
          </p:cNvSpPr>
          <p:nvPr>
            <p:ph type="sldNum" sz="quarter" idx="12"/>
          </p:nvPr>
        </p:nvSpPr>
        <p:spPr/>
        <p:txBody>
          <a:bodyPr/>
          <a:lstStyle/>
          <a:p>
            <a:fld id="{4202DA1D-F5AA-421B-AC45-65E51852A5F9}" type="slidenum">
              <a:rPr lang="en-US" smtClean="0"/>
              <a:t>16</a:t>
            </a:fld>
            <a:endParaRPr lang="en-US"/>
          </a:p>
        </p:txBody>
      </p:sp>
      <p:pic>
        <p:nvPicPr>
          <p:cNvPr id="5" name="Picture 4">
            <a:extLst>
              <a:ext uri="{FF2B5EF4-FFF2-40B4-BE49-F238E27FC236}">
                <a16:creationId xmlns:a16="http://schemas.microsoft.com/office/drawing/2014/main" id="{A9791E74-A53E-4D9F-9F90-3D150FD67400}"/>
              </a:ext>
            </a:extLst>
          </p:cNvPr>
          <p:cNvPicPr>
            <a:picLocks noChangeAspect="1"/>
          </p:cNvPicPr>
          <p:nvPr/>
        </p:nvPicPr>
        <p:blipFill>
          <a:blip r:embed="rId2"/>
          <a:stretch>
            <a:fillRect/>
          </a:stretch>
        </p:blipFill>
        <p:spPr>
          <a:xfrm>
            <a:off x="6781800" y="3082407"/>
            <a:ext cx="2262653" cy="1269207"/>
          </a:xfrm>
          <a:prstGeom prst="rect">
            <a:avLst/>
          </a:prstGeom>
        </p:spPr>
      </p:pic>
    </p:spTree>
    <p:extLst>
      <p:ext uri="{BB962C8B-B14F-4D97-AF65-F5344CB8AC3E}">
        <p14:creationId xmlns:p14="http://schemas.microsoft.com/office/powerpoint/2010/main" val="3627019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Review - Checklist Cont.</a:t>
            </a:r>
          </a:p>
        </p:txBody>
      </p:sp>
      <p:sp>
        <p:nvSpPr>
          <p:cNvPr id="3" name="Content Placeholder 2"/>
          <p:cNvSpPr>
            <a:spLocks noGrp="1"/>
          </p:cNvSpPr>
          <p:nvPr>
            <p:ph idx="1"/>
          </p:nvPr>
        </p:nvSpPr>
        <p:spPr>
          <a:xfrm>
            <a:off x="457200" y="1417638"/>
            <a:ext cx="8229600" cy="4708525"/>
          </a:xfrm>
        </p:spPr>
        <p:txBody>
          <a:bodyPr/>
          <a:lstStyle/>
          <a:p>
            <a:r>
              <a:rPr lang="en-US" dirty="0"/>
              <a:t>Identify applications that do not encrypt traffic</a:t>
            </a:r>
          </a:p>
          <a:p>
            <a:endParaRPr lang="en-US" dirty="0"/>
          </a:p>
          <a:p>
            <a:r>
              <a:rPr lang="en-US" dirty="0"/>
              <a:t>Detect and analyze OS use on network</a:t>
            </a:r>
          </a:p>
          <a:p>
            <a:endParaRPr lang="en-US" dirty="0"/>
          </a:p>
          <a:p>
            <a:r>
              <a:rPr lang="en-US" dirty="0"/>
              <a:t>Replay VoIP conversations to listen to quality</a:t>
            </a:r>
          </a:p>
          <a:p>
            <a:pPr lvl="1"/>
            <a:r>
              <a:rPr lang="en-US" dirty="0"/>
              <a:t>VoIP Lab</a:t>
            </a:r>
          </a:p>
          <a:p>
            <a:pPr lvl="1"/>
            <a:r>
              <a:rPr lang="en-US" dirty="0"/>
              <a:t>What else could you do with this information?</a:t>
            </a:r>
          </a:p>
        </p:txBody>
      </p:sp>
      <p:sp>
        <p:nvSpPr>
          <p:cNvPr id="4" name="Slide Number Placeholder 3"/>
          <p:cNvSpPr>
            <a:spLocks noGrp="1"/>
          </p:cNvSpPr>
          <p:nvPr>
            <p:ph type="sldNum" sz="quarter" idx="12"/>
          </p:nvPr>
        </p:nvSpPr>
        <p:spPr/>
        <p:txBody>
          <a:bodyPr/>
          <a:lstStyle/>
          <a:p>
            <a:fld id="{4202DA1D-F5AA-421B-AC45-65E51852A5F9}" type="slidenum">
              <a:rPr lang="en-US" smtClean="0"/>
              <a:t>17</a:t>
            </a:fld>
            <a:endParaRPr lang="en-US"/>
          </a:p>
        </p:txBody>
      </p:sp>
    </p:spTree>
    <p:extLst>
      <p:ext uri="{BB962C8B-B14F-4D97-AF65-F5344CB8AC3E}">
        <p14:creationId xmlns:p14="http://schemas.microsoft.com/office/powerpoint/2010/main" val="4177928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a:t>Understand Network Traffic Flows</a:t>
            </a:r>
          </a:p>
        </p:txBody>
      </p:sp>
      <p:sp>
        <p:nvSpPr>
          <p:cNvPr id="3" name="Content Placeholder 2"/>
          <p:cNvSpPr>
            <a:spLocks noGrp="1"/>
          </p:cNvSpPr>
          <p:nvPr>
            <p:ph idx="1"/>
          </p:nvPr>
        </p:nvSpPr>
        <p:spPr>
          <a:xfrm>
            <a:off x="457200" y="1374006"/>
            <a:ext cx="8229600" cy="4525963"/>
          </a:xfrm>
        </p:spPr>
        <p:txBody>
          <a:bodyPr numCol="2">
            <a:normAutofit fontScale="77500" lnSpcReduction="20000"/>
          </a:bodyPr>
          <a:lstStyle/>
          <a:p>
            <a:r>
              <a:rPr lang="en-US" dirty="0"/>
              <a:t>Switch</a:t>
            </a:r>
          </a:p>
          <a:p>
            <a:pPr lvl="1"/>
            <a:r>
              <a:rPr lang="en-US" dirty="0"/>
              <a:t>Layer 2 device</a:t>
            </a:r>
          </a:p>
          <a:p>
            <a:pPr lvl="1"/>
            <a:r>
              <a:rPr lang="en-US" dirty="0"/>
              <a:t>MAC addresses</a:t>
            </a:r>
          </a:p>
          <a:p>
            <a:pPr lvl="1"/>
            <a:r>
              <a:rPr lang="en-US" dirty="0"/>
              <a:t>Collision domain</a:t>
            </a:r>
          </a:p>
          <a:p>
            <a:pPr lvl="1"/>
            <a:r>
              <a:rPr lang="en-US" dirty="0"/>
              <a:t>Can’t tell if it has gone through switch (transparent)</a:t>
            </a:r>
          </a:p>
          <a:p>
            <a:endParaRPr lang="en-US" dirty="0"/>
          </a:p>
          <a:p>
            <a:endParaRPr lang="en-US" dirty="0"/>
          </a:p>
          <a:p>
            <a:endParaRPr lang="en-US" dirty="0"/>
          </a:p>
          <a:p>
            <a:endParaRPr lang="en-US" dirty="0"/>
          </a:p>
          <a:p>
            <a:endParaRPr lang="en-US" dirty="0"/>
          </a:p>
          <a:p>
            <a:endParaRPr lang="en-US" dirty="0"/>
          </a:p>
          <a:p>
            <a:r>
              <a:rPr lang="en-US" dirty="0"/>
              <a:t>Router</a:t>
            </a:r>
          </a:p>
          <a:p>
            <a:pPr lvl="1"/>
            <a:r>
              <a:rPr lang="en-US" dirty="0"/>
              <a:t>Layer 3 device</a:t>
            </a:r>
          </a:p>
          <a:p>
            <a:pPr lvl="1"/>
            <a:r>
              <a:rPr lang="en-US" dirty="0"/>
              <a:t>IP addresses</a:t>
            </a:r>
          </a:p>
          <a:p>
            <a:pPr lvl="1"/>
            <a:r>
              <a:rPr lang="en-US" dirty="0"/>
              <a:t>Broadcast domain</a:t>
            </a:r>
          </a:p>
          <a:p>
            <a:pPr lvl="1"/>
            <a:r>
              <a:rPr lang="en-US" dirty="0"/>
              <a:t>MAC</a:t>
            </a:r>
          </a:p>
          <a:p>
            <a:pPr lvl="1"/>
            <a:r>
              <a:rPr lang="en-US" dirty="0"/>
              <a:t>TTL</a:t>
            </a:r>
          </a:p>
          <a:p>
            <a:endParaRPr lang="en-US" dirty="0"/>
          </a:p>
          <a:p>
            <a:r>
              <a:rPr lang="en-US" dirty="0"/>
              <a:t>Firewall, Proxy, NAT/PAT</a:t>
            </a:r>
          </a:p>
          <a:p>
            <a:pPr lvl="1"/>
            <a:r>
              <a:rPr lang="en-US" dirty="0"/>
              <a:t>Proxy = Layer 4</a:t>
            </a:r>
          </a:p>
          <a:p>
            <a:pPr lvl="1"/>
            <a:r>
              <a:rPr lang="en-US" dirty="0"/>
              <a:t>PAT = Layer 3 and ”4”</a:t>
            </a:r>
          </a:p>
          <a:p>
            <a:pPr lvl="1"/>
            <a:r>
              <a:rPr lang="en-US" dirty="0"/>
              <a:t>IP address modifications</a:t>
            </a:r>
          </a:p>
        </p:txBody>
      </p:sp>
      <p:sp>
        <p:nvSpPr>
          <p:cNvPr id="4" name="Slide Number Placeholder 3"/>
          <p:cNvSpPr>
            <a:spLocks noGrp="1"/>
          </p:cNvSpPr>
          <p:nvPr>
            <p:ph type="sldNum" sz="quarter" idx="12"/>
          </p:nvPr>
        </p:nvSpPr>
        <p:spPr/>
        <p:txBody>
          <a:bodyPr/>
          <a:lstStyle/>
          <a:p>
            <a:fld id="{4202DA1D-F5AA-421B-AC45-65E51852A5F9}" type="slidenum">
              <a:rPr lang="en-US" smtClean="0"/>
              <a:t>18</a:t>
            </a:fld>
            <a:endParaRPr lang="en-US"/>
          </a:p>
        </p:txBody>
      </p:sp>
    </p:spTree>
    <p:extLst>
      <p:ext uri="{BB962C8B-B14F-4D97-AF65-F5344CB8AC3E}">
        <p14:creationId xmlns:p14="http://schemas.microsoft.com/office/powerpoint/2010/main" val="60215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5" end="1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9" end="1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20" end="2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OSI Model Review</a:t>
            </a:r>
          </a:p>
        </p:txBody>
      </p:sp>
      <p:sp>
        <p:nvSpPr>
          <p:cNvPr id="4" name="Rectangle 3"/>
          <p:cNvSpPr/>
          <p:nvPr/>
        </p:nvSpPr>
        <p:spPr>
          <a:xfrm>
            <a:off x="3437467" y="5253835"/>
            <a:ext cx="1888067" cy="5672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Physical</a:t>
            </a:r>
          </a:p>
        </p:txBody>
      </p:sp>
      <p:sp>
        <p:nvSpPr>
          <p:cNvPr id="5" name="Rectangle 4"/>
          <p:cNvSpPr/>
          <p:nvPr/>
        </p:nvSpPr>
        <p:spPr>
          <a:xfrm>
            <a:off x="3437465" y="4592120"/>
            <a:ext cx="1888067" cy="5672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Link</a:t>
            </a:r>
          </a:p>
        </p:txBody>
      </p:sp>
      <p:sp>
        <p:nvSpPr>
          <p:cNvPr id="6" name="Rectangle 5"/>
          <p:cNvSpPr/>
          <p:nvPr/>
        </p:nvSpPr>
        <p:spPr>
          <a:xfrm>
            <a:off x="3437467" y="3933304"/>
            <a:ext cx="1888067" cy="5672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Network</a:t>
            </a:r>
          </a:p>
        </p:txBody>
      </p:sp>
      <p:sp>
        <p:nvSpPr>
          <p:cNvPr id="7" name="Rectangle 6"/>
          <p:cNvSpPr/>
          <p:nvPr/>
        </p:nvSpPr>
        <p:spPr>
          <a:xfrm>
            <a:off x="3437466" y="3274488"/>
            <a:ext cx="1888067" cy="5672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Transport</a:t>
            </a:r>
          </a:p>
        </p:txBody>
      </p:sp>
      <p:sp>
        <p:nvSpPr>
          <p:cNvPr id="8" name="Rectangle 7"/>
          <p:cNvSpPr/>
          <p:nvPr/>
        </p:nvSpPr>
        <p:spPr>
          <a:xfrm>
            <a:off x="3437467" y="2615672"/>
            <a:ext cx="1888067" cy="5672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Session</a:t>
            </a:r>
          </a:p>
        </p:txBody>
      </p:sp>
      <p:sp>
        <p:nvSpPr>
          <p:cNvPr id="9" name="Rectangle 8"/>
          <p:cNvSpPr/>
          <p:nvPr/>
        </p:nvSpPr>
        <p:spPr>
          <a:xfrm>
            <a:off x="3437466" y="1954216"/>
            <a:ext cx="1888067" cy="5672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Presentation</a:t>
            </a:r>
          </a:p>
        </p:txBody>
      </p:sp>
      <p:sp>
        <p:nvSpPr>
          <p:cNvPr id="10" name="Rectangle 9"/>
          <p:cNvSpPr/>
          <p:nvPr/>
        </p:nvSpPr>
        <p:spPr>
          <a:xfrm>
            <a:off x="3437467" y="1295400"/>
            <a:ext cx="1888067" cy="5672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Application</a:t>
            </a:r>
          </a:p>
        </p:txBody>
      </p:sp>
      <p:sp>
        <p:nvSpPr>
          <p:cNvPr id="11" name="Slide Number Placeholder 10"/>
          <p:cNvSpPr>
            <a:spLocks noGrp="1"/>
          </p:cNvSpPr>
          <p:nvPr>
            <p:ph type="sldNum" sz="quarter" idx="12"/>
          </p:nvPr>
        </p:nvSpPr>
        <p:spPr/>
        <p:txBody>
          <a:bodyPr/>
          <a:lstStyle/>
          <a:p>
            <a:fld id="{4202DA1D-F5AA-421B-AC45-65E51852A5F9}" type="slidenum">
              <a:rPr lang="en-US" smtClean="0"/>
              <a:t>19</a:t>
            </a:fld>
            <a:endParaRPr lang="en-US"/>
          </a:p>
        </p:txBody>
      </p:sp>
    </p:spTree>
    <p:extLst>
      <p:ext uri="{BB962C8B-B14F-4D97-AF65-F5344CB8AC3E}">
        <p14:creationId xmlns:p14="http://schemas.microsoft.com/office/powerpoint/2010/main" val="1780644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ctrTitle"/>
          </p:nvPr>
        </p:nvSpPr>
        <p:spPr>
          <a:xfrm>
            <a:off x="761999" y="2992063"/>
            <a:ext cx="7773701" cy="1470074"/>
          </a:xfrm>
        </p:spPr>
        <p:txBody>
          <a:bodyPr>
            <a:normAutofit fontScale="90000"/>
          </a:bodyPr>
          <a:lstStyle/>
          <a:p>
            <a:r>
              <a:rPr lang="en-US" altLang="en-US" dirty="0"/>
              <a:t>Fundamentals of Data Communications </a:t>
            </a:r>
            <a:br>
              <a:rPr lang="en-US" altLang="en-US" sz="2900" dirty="0"/>
            </a:br>
            <a:br>
              <a:rPr lang="en-US" altLang="en-US" dirty="0"/>
            </a:br>
            <a:br>
              <a:rPr lang="en-US" altLang="en-US" dirty="0"/>
            </a:br>
            <a:r>
              <a:rPr lang="en-US" altLang="en-US" sz="3600" dirty="0"/>
              <a:t>Network Analysis: Packet and Protocol Analyzers (Wireshark)</a:t>
            </a:r>
            <a:br>
              <a:rPr lang="en-US" altLang="en-US" sz="3200" dirty="0"/>
            </a:br>
            <a:endParaRPr lang="en-US" altLang="en-US" sz="3600" dirty="0"/>
          </a:p>
        </p:txBody>
      </p:sp>
      <p:sp>
        <p:nvSpPr>
          <p:cNvPr id="26627" name="Rectangle 3"/>
          <p:cNvSpPr>
            <a:spLocks noGrp="1" noChangeArrowheads="1"/>
          </p:cNvSpPr>
          <p:nvPr>
            <p:ph type="subTitle" idx="1"/>
          </p:nvPr>
        </p:nvSpPr>
        <p:spPr>
          <a:xfrm>
            <a:off x="572150" y="4603517"/>
            <a:ext cx="8153400" cy="1752834"/>
          </a:xfrm>
        </p:spPr>
        <p:txBody>
          <a:bodyPr>
            <a:normAutofit/>
          </a:bodyPr>
          <a:lstStyle/>
          <a:p>
            <a:pPr>
              <a:lnSpc>
                <a:spcPct val="80000"/>
              </a:lnSpc>
            </a:pPr>
            <a:endParaRPr lang="en-US" altLang="en-US" sz="1800" dirty="0"/>
          </a:p>
          <a:p>
            <a:pPr>
              <a:lnSpc>
                <a:spcPct val="80000"/>
              </a:lnSpc>
            </a:pPr>
            <a:r>
              <a:rPr lang="en-US" altLang="en-US" sz="1800" dirty="0"/>
              <a:t>Levi Perigo, Ph.D.</a:t>
            </a:r>
          </a:p>
          <a:p>
            <a:pPr>
              <a:lnSpc>
                <a:spcPct val="80000"/>
              </a:lnSpc>
            </a:pPr>
            <a:r>
              <a:rPr lang="en-US" altLang="en-US" sz="1800" dirty="0"/>
              <a:t>University of Colorado Boulder</a:t>
            </a:r>
          </a:p>
          <a:p>
            <a:pPr>
              <a:lnSpc>
                <a:spcPct val="80000"/>
              </a:lnSpc>
            </a:pPr>
            <a:r>
              <a:rPr lang="en-US" altLang="en-US" sz="1800" dirty="0"/>
              <a:t>Department of Computer Science</a:t>
            </a:r>
          </a:p>
          <a:p>
            <a:pPr>
              <a:lnSpc>
                <a:spcPct val="80000"/>
              </a:lnSpc>
            </a:pPr>
            <a:r>
              <a:rPr lang="en-US" altLang="en-US" dirty="0"/>
              <a:t>Network Engineering</a:t>
            </a:r>
            <a:endParaRPr lang="en-US" altLang="en-US" sz="1800" dirty="0"/>
          </a:p>
        </p:txBody>
      </p:sp>
      <p:sp>
        <p:nvSpPr>
          <p:cNvPr id="2" name="Slide Number Placeholder 1"/>
          <p:cNvSpPr>
            <a:spLocks noGrp="1"/>
          </p:cNvSpPr>
          <p:nvPr>
            <p:ph type="sldNum" sz="quarter" idx="12"/>
          </p:nvPr>
        </p:nvSpPr>
        <p:spPr/>
        <p:txBody>
          <a:bodyPr/>
          <a:lstStyle/>
          <a:p>
            <a:fld id="{7D0A03EF-DE2D-49B3-B09B-7EF56D5B9519}" type="slidenum">
              <a:rPr lang="en-US" smtClean="0"/>
              <a:t>2</a:t>
            </a:fld>
            <a:endParaRPr lang="en-US"/>
          </a:p>
        </p:txBody>
      </p:sp>
    </p:spTree>
    <p:extLst>
      <p:ext uri="{BB962C8B-B14F-4D97-AF65-F5344CB8AC3E}">
        <p14:creationId xmlns:p14="http://schemas.microsoft.com/office/powerpoint/2010/main" val="1837062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704"/>
            <a:ext cx="8229600" cy="1143000"/>
          </a:xfrm>
        </p:spPr>
        <p:txBody>
          <a:bodyPr/>
          <a:lstStyle/>
          <a:p>
            <a:r>
              <a:rPr lang="en-US" dirty="0"/>
              <a:t>What is Wireshark?</a:t>
            </a:r>
          </a:p>
        </p:txBody>
      </p:sp>
      <p:sp>
        <p:nvSpPr>
          <p:cNvPr id="3" name="Content Placeholder 2"/>
          <p:cNvSpPr>
            <a:spLocks noGrp="1"/>
          </p:cNvSpPr>
          <p:nvPr>
            <p:ph idx="1"/>
          </p:nvPr>
        </p:nvSpPr>
        <p:spPr>
          <a:xfrm>
            <a:off x="457200" y="1219200"/>
            <a:ext cx="8229600" cy="4906963"/>
          </a:xfrm>
        </p:spPr>
        <p:txBody>
          <a:bodyPr>
            <a:normAutofit lnSpcReduction="10000"/>
          </a:bodyPr>
          <a:lstStyle/>
          <a:p>
            <a:r>
              <a:rPr lang="en-US" dirty="0"/>
              <a:t>Packet and Protocol Analyzer</a:t>
            </a:r>
          </a:p>
          <a:p>
            <a:pPr lvl="1"/>
            <a:r>
              <a:rPr lang="en-US" dirty="0"/>
              <a:t>Analyzing Traffic</a:t>
            </a:r>
          </a:p>
          <a:p>
            <a:pPr lvl="1"/>
            <a:r>
              <a:rPr lang="en-US" dirty="0"/>
              <a:t>Troubleshooting Tasks</a:t>
            </a:r>
          </a:p>
          <a:p>
            <a:pPr lvl="1"/>
            <a:r>
              <a:rPr lang="en-US" dirty="0"/>
              <a:t>Security Analysis</a:t>
            </a:r>
          </a:p>
          <a:p>
            <a:pPr lvl="1"/>
            <a:r>
              <a:rPr lang="en-US" dirty="0"/>
              <a:t>Application Analysis</a:t>
            </a:r>
          </a:p>
          <a:p>
            <a:endParaRPr lang="en-US" dirty="0"/>
          </a:p>
          <a:p>
            <a:r>
              <a:rPr lang="en-US" dirty="0"/>
              <a:t>Rated the #1 Open-Source App of all time</a:t>
            </a:r>
          </a:p>
          <a:p>
            <a:pPr lvl="1"/>
            <a:r>
              <a:rPr lang="en-US" dirty="0"/>
              <a:t>#1 Network Protocol Analyzer</a:t>
            </a:r>
          </a:p>
          <a:p>
            <a:pPr lvl="1"/>
            <a:r>
              <a:rPr lang="en-US" dirty="0"/>
              <a:t>#1 Network Security Tool</a:t>
            </a:r>
          </a:p>
          <a:p>
            <a:endParaRPr lang="en-US" dirty="0"/>
          </a:p>
        </p:txBody>
      </p:sp>
      <p:sp>
        <p:nvSpPr>
          <p:cNvPr id="4" name="Slide Number Placeholder 3"/>
          <p:cNvSpPr>
            <a:spLocks noGrp="1"/>
          </p:cNvSpPr>
          <p:nvPr>
            <p:ph type="sldNum" sz="quarter" idx="12"/>
          </p:nvPr>
        </p:nvSpPr>
        <p:spPr/>
        <p:txBody>
          <a:bodyPr/>
          <a:lstStyle/>
          <a:p>
            <a:fld id="{4202DA1D-F5AA-421B-AC45-65E51852A5F9}" type="slidenum">
              <a:rPr lang="en-US" smtClean="0"/>
              <a:t>20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2516859"/>
            <a:ext cx="4267200" cy="1155822"/>
          </a:xfrm>
          <a:prstGeom prst="rect">
            <a:avLst/>
          </a:prstGeom>
        </p:spPr>
      </p:pic>
    </p:spTree>
    <p:extLst>
      <p:ext uri="{BB962C8B-B14F-4D97-AF65-F5344CB8AC3E}">
        <p14:creationId xmlns:p14="http://schemas.microsoft.com/office/powerpoint/2010/main" val="3797629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Wireshark</a:t>
            </a:r>
          </a:p>
        </p:txBody>
      </p:sp>
      <p:sp>
        <p:nvSpPr>
          <p:cNvPr id="3" name="Content Placeholder 2"/>
          <p:cNvSpPr>
            <a:spLocks noGrp="1"/>
          </p:cNvSpPr>
          <p:nvPr>
            <p:ph idx="1"/>
          </p:nvPr>
        </p:nvSpPr>
        <p:spPr>
          <a:xfrm>
            <a:off x="457200" y="1417638"/>
            <a:ext cx="8229600" cy="4708525"/>
          </a:xfrm>
        </p:spPr>
        <p:txBody>
          <a:bodyPr>
            <a:normAutofit fontScale="85000" lnSpcReduction="20000"/>
          </a:bodyPr>
          <a:lstStyle/>
          <a:p>
            <a:r>
              <a:rPr lang="en-US" dirty="0"/>
              <a:t>Typical Uses</a:t>
            </a:r>
          </a:p>
          <a:p>
            <a:pPr lvl="1"/>
            <a:r>
              <a:rPr lang="en-US" dirty="0"/>
              <a:t>First responder tool!</a:t>
            </a:r>
          </a:p>
          <a:p>
            <a:pPr lvl="1"/>
            <a:r>
              <a:rPr lang="en-US" dirty="0"/>
              <a:t>Determine Bugs – How?</a:t>
            </a:r>
          </a:p>
          <a:p>
            <a:pPr lvl="1"/>
            <a:r>
              <a:rPr lang="en-US" dirty="0"/>
              <a:t>Top Talkers</a:t>
            </a:r>
          </a:p>
          <a:p>
            <a:pPr lvl="1"/>
            <a:r>
              <a:rPr lang="en-US" dirty="0"/>
              <a:t>Slow Response Times and Delayed Traffic</a:t>
            </a:r>
          </a:p>
          <a:p>
            <a:pPr lvl="1"/>
            <a:r>
              <a:rPr lang="en-US" dirty="0"/>
              <a:t>Network Traffic</a:t>
            </a:r>
          </a:p>
          <a:p>
            <a:pPr lvl="1"/>
            <a:r>
              <a:rPr lang="en-US" dirty="0">
                <a:solidFill>
                  <a:srgbClr val="FF0000"/>
                </a:solidFill>
              </a:rPr>
              <a:t>**What is on the wire!</a:t>
            </a:r>
          </a:p>
          <a:p>
            <a:endParaRPr lang="en-US" dirty="0"/>
          </a:p>
          <a:p>
            <a:r>
              <a:rPr lang="en-US" dirty="0"/>
              <a:t>Name changed from Ethereal</a:t>
            </a:r>
            <a:r>
              <a:rPr lang="en-US" b="1" dirty="0"/>
              <a:t> </a:t>
            </a:r>
            <a:r>
              <a:rPr lang="en-US" dirty="0"/>
              <a:t>to Wireshark in 2006 for copyright reasons.</a:t>
            </a:r>
          </a:p>
          <a:p>
            <a:endParaRPr lang="en-US" dirty="0"/>
          </a:p>
          <a:p>
            <a:r>
              <a:rPr lang="en-US" dirty="0"/>
              <a:t>Certification – Wireshark Certified Network Analyst (WCNA) (</a:t>
            </a:r>
            <a:r>
              <a:rPr lang="en-US" i="1" dirty="0"/>
              <a:t>not recommended</a:t>
            </a:r>
            <a:r>
              <a:rPr lang="en-US" dirty="0"/>
              <a:t>)</a:t>
            </a:r>
          </a:p>
          <a:p>
            <a:endParaRPr lang="en-US" dirty="0"/>
          </a:p>
        </p:txBody>
      </p:sp>
      <p:sp>
        <p:nvSpPr>
          <p:cNvPr id="4" name="Slide Number Placeholder 3"/>
          <p:cNvSpPr>
            <a:spLocks noGrp="1"/>
          </p:cNvSpPr>
          <p:nvPr>
            <p:ph type="sldNum" sz="quarter" idx="12"/>
          </p:nvPr>
        </p:nvSpPr>
        <p:spPr/>
        <p:txBody>
          <a:bodyPr/>
          <a:lstStyle/>
          <a:p>
            <a:fld id="{4202DA1D-F5AA-421B-AC45-65E51852A5F9}" type="slidenum">
              <a:rPr lang="en-US" smtClean="0"/>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45244"/>
            <a:ext cx="2514600" cy="2514600"/>
          </a:xfrm>
          <a:prstGeom prst="rect">
            <a:avLst/>
          </a:prstGeom>
        </p:spPr>
      </p:pic>
    </p:spTree>
    <p:extLst>
      <p:ext uri="{BB962C8B-B14F-4D97-AF65-F5344CB8AC3E}">
        <p14:creationId xmlns:p14="http://schemas.microsoft.com/office/powerpoint/2010/main" val="3847249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get it?</a:t>
            </a:r>
          </a:p>
        </p:txBody>
      </p:sp>
      <p:sp>
        <p:nvSpPr>
          <p:cNvPr id="3" name="Content Placeholder 2"/>
          <p:cNvSpPr>
            <a:spLocks noGrp="1"/>
          </p:cNvSpPr>
          <p:nvPr>
            <p:ph idx="1"/>
          </p:nvPr>
        </p:nvSpPr>
        <p:spPr>
          <a:xfrm>
            <a:off x="457200" y="1417638"/>
            <a:ext cx="8229600" cy="4708525"/>
          </a:xfrm>
        </p:spPr>
        <p:txBody>
          <a:bodyPr>
            <a:normAutofit fontScale="92500" lnSpcReduction="20000"/>
          </a:bodyPr>
          <a:lstStyle/>
          <a:p>
            <a:r>
              <a:rPr lang="en-US" dirty="0"/>
              <a:t>You can download </a:t>
            </a:r>
            <a:r>
              <a:rPr lang="en-US"/>
              <a:t>for computer FREE </a:t>
            </a:r>
            <a:r>
              <a:rPr lang="en-US" dirty="0"/>
              <a:t>at </a:t>
            </a:r>
            <a:r>
              <a:rPr lang="en-US" dirty="0">
                <a:hlinkClick r:id="rId2"/>
              </a:rPr>
              <a:t>www.wireshark.org</a:t>
            </a:r>
            <a:r>
              <a:rPr lang="en-US" dirty="0"/>
              <a:t>. </a:t>
            </a:r>
          </a:p>
          <a:p>
            <a:endParaRPr lang="en-US" dirty="0"/>
          </a:p>
          <a:p>
            <a:r>
              <a:rPr lang="en-US" dirty="0"/>
              <a:t>All Wireshark files are .</a:t>
            </a:r>
            <a:r>
              <a:rPr lang="en-US" dirty="0" err="1"/>
              <a:t>pcap</a:t>
            </a:r>
            <a:r>
              <a:rPr lang="en-US" dirty="0"/>
              <a:t> or .</a:t>
            </a:r>
            <a:r>
              <a:rPr lang="en-US" dirty="0" err="1"/>
              <a:t>pcapng</a:t>
            </a:r>
            <a:endParaRPr lang="en-US" dirty="0"/>
          </a:p>
          <a:p>
            <a:pPr lvl="1"/>
            <a:r>
              <a:rPr lang="en-US" dirty="0" err="1"/>
              <a:t>TShark</a:t>
            </a:r>
            <a:r>
              <a:rPr lang="en-US" dirty="0"/>
              <a:t> = .</a:t>
            </a:r>
            <a:r>
              <a:rPr lang="en-US" dirty="0" err="1"/>
              <a:t>pcapng</a:t>
            </a:r>
            <a:endParaRPr lang="en-US" dirty="0"/>
          </a:p>
          <a:p>
            <a:endParaRPr lang="en-US" dirty="0"/>
          </a:p>
          <a:p>
            <a:r>
              <a:rPr lang="en-US" dirty="0"/>
              <a:t>What version to get?</a:t>
            </a:r>
          </a:p>
          <a:p>
            <a:pPr lvl="1"/>
            <a:r>
              <a:rPr lang="en-US" dirty="0"/>
              <a:t>Upgrade occasionally</a:t>
            </a:r>
          </a:p>
          <a:p>
            <a:pPr lvl="1"/>
            <a:r>
              <a:rPr lang="en-US" dirty="0"/>
              <a:t>Stick with what works</a:t>
            </a:r>
          </a:p>
          <a:p>
            <a:endParaRPr lang="en-US" dirty="0"/>
          </a:p>
          <a:p>
            <a:r>
              <a:rPr lang="en-US" dirty="0"/>
              <a:t>Help</a:t>
            </a:r>
          </a:p>
          <a:p>
            <a:pPr lvl="1"/>
            <a:r>
              <a:rPr lang="en-US" dirty="0"/>
              <a:t>ask.wireshark.org</a:t>
            </a:r>
          </a:p>
        </p:txBody>
      </p:sp>
      <p:sp>
        <p:nvSpPr>
          <p:cNvPr id="4" name="Slide Number Placeholder 3"/>
          <p:cNvSpPr>
            <a:spLocks noGrp="1"/>
          </p:cNvSpPr>
          <p:nvPr>
            <p:ph type="sldNum" sz="quarter" idx="12"/>
          </p:nvPr>
        </p:nvSpPr>
        <p:spPr/>
        <p:txBody>
          <a:bodyPr/>
          <a:lstStyle/>
          <a:p>
            <a:fld id="{4202DA1D-F5AA-421B-AC45-65E51852A5F9}" type="slidenum">
              <a:rPr lang="en-US" smtClean="0"/>
              <a:t>22</a:t>
            </a:fld>
            <a:endParaRPr lang="en-US"/>
          </a:p>
        </p:txBody>
      </p:sp>
    </p:spTree>
    <p:extLst>
      <p:ext uri="{BB962C8B-B14F-4D97-AF65-F5344CB8AC3E}">
        <p14:creationId xmlns:p14="http://schemas.microsoft.com/office/powerpoint/2010/main" val="2679869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Wireshark?</a:t>
            </a:r>
          </a:p>
        </p:txBody>
      </p:sp>
      <p:sp>
        <p:nvSpPr>
          <p:cNvPr id="3" name="Content Placeholder 2"/>
          <p:cNvSpPr>
            <a:spLocks noGrp="1"/>
          </p:cNvSpPr>
          <p:nvPr>
            <p:ph idx="1"/>
          </p:nvPr>
        </p:nvSpPr>
        <p:spPr>
          <a:xfrm>
            <a:off x="457200" y="1261716"/>
            <a:ext cx="8229600" cy="4864448"/>
          </a:xfrm>
        </p:spPr>
        <p:txBody>
          <a:bodyPr>
            <a:normAutofit fontScale="85000" lnSpcReduction="20000"/>
          </a:bodyPr>
          <a:lstStyle/>
          <a:p>
            <a:r>
              <a:rPr lang="en-US" dirty="0"/>
              <a:t>Persistent</a:t>
            </a:r>
          </a:p>
          <a:p>
            <a:pPr lvl="1"/>
            <a:r>
              <a:rPr lang="en-US" dirty="0"/>
              <a:t>Remote/Left on Site</a:t>
            </a:r>
          </a:p>
          <a:p>
            <a:endParaRPr lang="en-US" dirty="0"/>
          </a:p>
          <a:p>
            <a:r>
              <a:rPr lang="en-US" dirty="0"/>
              <a:t>Standardization</a:t>
            </a:r>
          </a:p>
          <a:p>
            <a:pPr lvl="1"/>
            <a:r>
              <a:rPr lang="en-US" dirty="0"/>
              <a:t>Anyone can read Wireshark </a:t>
            </a:r>
          </a:p>
          <a:p>
            <a:pPr lvl="2"/>
            <a:r>
              <a:rPr lang="en-US" dirty="0"/>
              <a:t>Vendor specific logs/debugs</a:t>
            </a:r>
          </a:p>
          <a:p>
            <a:endParaRPr lang="en-US" dirty="0"/>
          </a:p>
          <a:p>
            <a:r>
              <a:rPr lang="en-US" dirty="0"/>
              <a:t>Logs/Debugs vs. .</a:t>
            </a:r>
            <a:r>
              <a:rPr lang="en-US" dirty="0" err="1"/>
              <a:t>pcap</a:t>
            </a:r>
            <a:endParaRPr lang="en-US" b="1" dirty="0">
              <a:solidFill>
                <a:srgbClr val="FF0000"/>
              </a:solidFill>
            </a:endParaRPr>
          </a:p>
          <a:p>
            <a:pPr lvl="1"/>
            <a:r>
              <a:rPr lang="en-US" dirty="0"/>
              <a:t>Logs can be misleading, or they do not capture the whole story</a:t>
            </a:r>
          </a:p>
          <a:p>
            <a:pPr lvl="1"/>
            <a:r>
              <a:rPr lang="en-US" dirty="0"/>
              <a:t>Debugs can be wrong</a:t>
            </a:r>
          </a:p>
          <a:p>
            <a:pPr lvl="2"/>
            <a:r>
              <a:rPr lang="en-US" dirty="0"/>
              <a:t>Why?</a:t>
            </a:r>
          </a:p>
          <a:p>
            <a:pPr lvl="1"/>
            <a:r>
              <a:rPr lang="en-US" dirty="0"/>
              <a:t>.</a:t>
            </a:r>
            <a:r>
              <a:rPr lang="en-US" dirty="0" err="1"/>
              <a:t>pcap</a:t>
            </a:r>
            <a:r>
              <a:rPr lang="en-US" dirty="0"/>
              <a:t> = packets do not lie!</a:t>
            </a:r>
          </a:p>
        </p:txBody>
      </p:sp>
      <p:sp>
        <p:nvSpPr>
          <p:cNvPr id="4" name="Slide Number Placeholder 3"/>
          <p:cNvSpPr>
            <a:spLocks noGrp="1"/>
          </p:cNvSpPr>
          <p:nvPr>
            <p:ph type="sldNum" sz="quarter" idx="12"/>
          </p:nvPr>
        </p:nvSpPr>
        <p:spPr/>
        <p:txBody>
          <a:bodyPr/>
          <a:lstStyle/>
          <a:p>
            <a:fld id="{4202DA1D-F5AA-421B-AC45-65E51852A5F9}" type="slidenum">
              <a:rPr lang="en-US" smtClean="0"/>
              <a:t>23</a:t>
            </a:fld>
            <a:endParaRPr lang="en-US"/>
          </a:p>
        </p:txBody>
      </p:sp>
    </p:spTree>
    <p:extLst>
      <p:ext uri="{BB962C8B-B14F-4D97-AF65-F5344CB8AC3E}">
        <p14:creationId xmlns:p14="http://schemas.microsoft.com/office/powerpoint/2010/main" val="1667368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Wireshark Elements</a:t>
            </a:r>
          </a:p>
        </p:txBody>
      </p:sp>
      <p:sp>
        <p:nvSpPr>
          <p:cNvPr id="3" name="Content Placeholder 2"/>
          <p:cNvSpPr>
            <a:spLocks noGrp="1"/>
          </p:cNvSpPr>
          <p:nvPr>
            <p:ph idx="1"/>
          </p:nvPr>
        </p:nvSpPr>
        <p:spPr/>
        <p:txBody>
          <a:bodyPr>
            <a:normAutofit lnSpcReduction="10000"/>
          </a:bodyPr>
          <a:lstStyle/>
          <a:p>
            <a:r>
              <a:rPr lang="en-US" dirty="0"/>
              <a:t>Capturing Traffic</a:t>
            </a:r>
          </a:p>
          <a:p>
            <a:pPr lvl="1"/>
            <a:r>
              <a:rPr lang="en-US" dirty="0"/>
              <a:t>Drivers</a:t>
            </a:r>
          </a:p>
          <a:p>
            <a:pPr lvl="2"/>
            <a:r>
              <a:rPr lang="en-US" dirty="0"/>
              <a:t>NIC – Wireless – Open File</a:t>
            </a:r>
          </a:p>
          <a:p>
            <a:pPr lvl="1"/>
            <a:r>
              <a:rPr lang="en-US" dirty="0"/>
              <a:t>Capture Filters</a:t>
            </a:r>
          </a:p>
          <a:p>
            <a:pPr lvl="2"/>
            <a:r>
              <a:rPr lang="en-US" dirty="0">
                <a:solidFill>
                  <a:srgbClr val="FF0000"/>
                </a:solidFill>
              </a:rPr>
              <a:t>Use Sparingly</a:t>
            </a:r>
          </a:p>
          <a:p>
            <a:pPr lvl="3"/>
            <a:r>
              <a:rPr lang="en-US" dirty="0"/>
              <a:t>Example:  Only capture DNS traffic</a:t>
            </a:r>
          </a:p>
          <a:p>
            <a:pPr lvl="2"/>
            <a:r>
              <a:rPr lang="en-US" dirty="0"/>
              <a:t>Can’t get that traffic back!</a:t>
            </a:r>
          </a:p>
          <a:p>
            <a:pPr lvl="2"/>
            <a:r>
              <a:rPr lang="en-US" dirty="0"/>
              <a:t>Use </a:t>
            </a:r>
            <a:r>
              <a:rPr lang="en-US" b="1" u="sng" dirty="0"/>
              <a:t>Display</a:t>
            </a:r>
            <a:r>
              <a:rPr lang="en-US" dirty="0"/>
              <a:t> Filters instead of Capture Filters</a:t>
            </a:r>
          </a:p>
          <a:p>
            <a:pPr lvl="1"/>
            <a:r>
              <a:rPr lang="en-US" dirty="0"/>
              <a:t>Wiretap library</a:t>
            </a:r>
          </a:p>
          <a:p>
            <a:pPr lvl="2"/>
            <a:r>
              <a:rPr lang="en-US" dirty="0"/>
              <a:t>Can open almost any file (not only .</a:t>
            </a:r>
            <a:r>
              <a:rPr lang="en-US" dirty="0" err="1"/>
              <a:t>pcap</a:t>
            </a:r>
            <a:r>
              <a:rPr lang="en-US" dirty="0"/>
              <a:t>)</a:t>
            </a:r>
          </a:p>
        </p:txBody>
      </p:sp>
      <p:sp>
        <p:nvSpPr>
          <p:cNvPr id="4" name="Rectangle 3"/>
          <p:cNvSpPr/>
          <p:nvPr/>
        </p:nvSpPr>
        <p:spPr>
          <a:xfrm>
            <a:off x="7247580" y="3742401"/>
            <a:ext cx="1564106" cy="685800"/>
          </a:xfrm>
          <a:prstGeom prst="rect">
            <a:avLst/>
          </a:prstGeom>
          <a:solidFill>
            <a:schemeClr val="accent1">
              <a:lumMod val="40000"/>
              <a:lumOff val="60000"/>
            </a:schemeClr>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350" dirty="0"/>
              <a:t>Network</a:t>
            </a:r>
          </a:p>
        </p:txBody>
      </p:sp>
      <p:sp>
        <p:nvSpPr>
          <p:cNvPr id="5" name="Rectangle 4"/>
          <p:cNvSpPr/>
          <p:nvPr/>
        </p:nvSpPr>
        <p:spPr>
          <a:xfrm>
            <a:off x="7247580" y="3056601"/>
            <a:ext cx="1564106" cy="685800"/>
          </a:xfrm>
          <a:prstGeom prst="rect">
            <a:avLst/>
          </a:prstGeom>
          <a:solidFill>
            <a:schemeClr val="accent1">
              <a:lumMod val="40000"/>
              <a:lumOff val="60000"/>
            </a:schemeClr>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350" dirty="0" err="1"/>
              <a:t>WinPcap</a:t>
            </a:r>
            <a:r>
              <a:rPr lang="en-US" sz="1350" dirty="0"/>
              <a:t> – </a:t>
            </a:r>
            <a:r>
              <a:rPr lang="en-US" sz="1350" dirty="0" err="1"/>
              <a:t>AirPcap</a:t>
            </a:r>
            <a:r>
              <a:rPr lang="en-US" sz="1350" dirty="0"/>
              <a:t>  </a:t>
            </a:r>
            <a:r>
              <a:rPr lang="en-US" sz="1350" dirty="0" err="1"/>
              <a:t>libcap</a:t>
            </a:r>
            <a:endParaRPr lang="en-US" sz="1350" dirty="0"/>
          </a:p>
        </p:txBody>
      </p:sp>
      <p:sp>
        <p:nvSpPr>
          <p:cNvPr id="6" name="Rectangle 5"/>
          <p:cNvSpPr/>
          <p:nvPr/>
        </p:nvSpPr>
        <p:spPr>
          <a:xfrm>
            <a:off x="7247580" y="2370801"/>
            <a:ext cx="1564106" cy="685800"/>
          </a:xfrm>
          <a:prstGeom prst="rect">
            <a:avLst/>
          </a:prstGeom>
          <a:solidFill>
            <a:schemeClr val="accent1">
              <a:lumMod val="40000"/>
              <a:lumOff val="60000"/>
            </a:schemeClr>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350" dirty="0"/>
              <a:t>Capture Filters</a:t>
            </a:r>
          </a:p>
        </p:txBody>
      </p:sp>
      <p:sp>
        <p:nvSpPr>
          <p:cNvPr id="7" name="Rectangle 6"/>
          <p:cNvSpPr/>
          <p:nvPr/>
        </p:nvSpPr>
        <p:spPr>
          <a:xfrm>
            <a:off x="7247580" y="1685001"/>
            <a:ext cx="1564106" cy="685800"/>
          </a:xfrm>
          <a:prstGeom prst="rect">
            <a:avLst/>
          </a:prstGeom>
          <a:solidFill>
            <a:schemeClr val="accent1">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350" dirty="0"/>
              <a:t>Capture Engine</a:t>
            </a:r>
          </a:p>
        </p:txBody>
      </p:sp>
      <p:sp>
        <p:nvSpPr>
          <p:cNvPr id="9" name="Isosceles Triangle 8"/>
          <p:cNvSpPr/>
          <p:nvPr/>
        </p:nvSpPr>
        <p:spPr>
          <a:xfrm>
            <a:off x="7885254" y="2257473"/>
            <a:ext cx="288758" cy="2508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Isosceles Triangle 9"/>
          <p:cNvSpPr/>
          <p:nvPr/>
        </p:nvSpPr>
        <p:spPr>
          <a:xfrm>
            <a:off x="7885254" y="2931172"/>
            <a:ext cx="288758" cy="2508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Isosceles Triangle 10"/>
          <p:cNvSpPr/>
          <p:nvPr/>
        </p:nvSpPr>
        <p:spPr>
          <a:xfrm>
            <a:off x="7885254" y="3651012"/>
            <a:ext cx="288758" cy="2508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Slide Number Placeholder 7"/>
          <p:cNvSpPr>
            <a:spLocks noGrp="1"/>
          </p:cNvSpPr>
          <p:nvPr>
            <p:ph type="sldNum" sz="quarter" idx="12"/>
          </p:nvPr>
        </p:nvSpPr>
        <p:spPr/>
        <p:txBody>
          <a:bodyPr/>
          <a:lstStyle/>
          <a:p>
            <a:fld id="{4202DA1D-F5AA-421B-AC45-65E51852A5F9}" type="slidenum">
              <a:rPr lang="en-US" smtClean="0"/>
              <a:t>24</a:t>
            </a:fld>
            <a:endParaRPr lang="en-US"/>
          </a:p>
        </p:txBody>
      </p:sp>
    </p:spTree>
    <p:extLst>
      <p:ext uri="{BB962C8B-B14F-4D97-AF65-F5344CB8AC3E}">
        <p14:creationId xmlns:p14="http://schemas.microsoft.com/office/powerpoint/2010/main" val="226476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Packets</a:t>
            </a:r>
          </a:p>
        </p:txBody>
      </p:sp>
      <p:sp>
        <p:nvSpPr>
          <p:cNvPr id="4" name="Rectangle 3"/>
          <p:cNvSpPr/>
          <p:nvPr/>
        </p:nvSpPr>
        <p:spPr>
          <a:xfrm>
            <a:off x="2837449" y="3561913"/>
            <a:ext cx="1515979"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Capture Engine</a:t>
            </a:r>
          </a:p>
        </p:txBody>
      </p:sp>
      <p:sp>
        <p:nvSpPr>
          <p:cNvPr id="5" name="Rectangle 4"/>
          <p:cNvSpPr/>
          <p:nvPr/>
        </p:nvSpPr>
        <p:spPr>
          <a:xfrm>
            <a:off x="4479759" y="3561913"/>
            <a:ext cx="1515979"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Wiretap Library</a:t>
            </a:r>
          </a:p>
        </p:txBody>
      </p:sp>
      <p:sp>
        <p:nvSpPr>
          <p:cNvPr id="6" name="Rectangle 5"/>
          <p:cNvSpPr/>
          <p:nvPr/>
        </p:nvSpPr>
        <p:spPr>
          <a:xfrm>
            <a:off x="2837449" y="2815955"/>
            <a:ext cx="3176338" cy="625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Core Engine</a:t>
            </a:r>
          </a:p>
          <a:p>
            <a:pPr algn="ctr"/>
            <a:r>
              <a:rPr lang="en-US" sz="1350" dirty="0"/>
              <a:t>(Dissectors/Plugins – Display Filters)</a:t>
            </a:r>
          </a:p>
        </p:txBody>
      </p:sp>
      <p:sp>
        <p:nvSpPr>
          <p:cNvPr id="9" name="Rectangle 8"/>
          <p:cNvSpPr/>
          <p:nvPr/>
        </p:nvSpPr>
        <p:spPr>
          <a:xfrm>
            <a:off x="2819400" y="2057400"/>
            <a:ext cx="3176338" cy="6256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Graphical Toolkit (GTK)</a:t>
            </a:r>
          </a:p>
        </p:txBody>
      </p:sp>
      <p:sp>
        <p:nvSpPr>
          <p:cNvPr id="7" name="Slide Number Placeholder 6"/>
          <p:cNvSpPr>
            <a:spLocks noGrp="1"/>
          </p:cNvSpPr>
          <p:nvPr>
            <p:ph type="sldNum" sz="quarter" idx="12"/>
          </p:nvPr>
        </p:nvSpPr>
        <p:spPr/>
        <p:txBody>
          <a:bodyPr/>
          <a:lstStyle/>
          <a:p>
            <a:fld id="{4202DA1D-F5AA-421B-AC45-65E51852A5F9}" type="slidenum">
              <a:rPr lang="en-US" smtClean="0"/>
              <a:t>25</a:t>
            </a:fld>
            <a:endParaRPr lang="en-US"/>
          </a:p>
        </p:txBody>
      </p:sp>
    </p:spTree>
    <p:extLst>
      <p:ext uri="{BB962C8B-B14F-4D97-AF65-F5344CB8AC3E}">
        <p14:creationId xmlns:p14="http://schemas.microsoft.com/office/powerpoint/2010/main" val="229898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Place the Analyzer Appropriately</a:t>
            </a:r>
          </a:p>
        </p:txBody>
      </p:sp>
      <p:sp>
        <p:nvSpPr>
          <p:cNvPr id="3" name="Content Placeholder 2"/>
          <p:cNvSpPr>
            <a:spLocks noGrp="1"/>
          </p:cNvSpPr>
          <p:nvPr>
            <p:ph idx="1"/>
          </p:nvPr>
        </p:nvSpPr>
        <p:spPr>
          <a:xfrm>
            <a:off x="457200" y="1417638"/>
            <a:ext cx="8229600" cy="4708525"/>
          </a:xfrm>
        </p:spPr>
        <p:txBody>
          <a:bodyPr/>
          <a:lstStyle/>
          <a:p>
            <a:r>
              <a:rPr lang="en-US" dirty="0"/>
              <a:t>Placement is Key!</a:t>
            </a:r>
          </a:p>
          <a:p>
            <a:pPr lvl="1"/>
            <a:r>
              <a:rPr lang="en-US" dirty="0"/>
              <a:t>General Rule / Best Practice</a:t>
            </a:r>
          </a:p>
          <a:p>
            <a:pPr lvl="2"/>
            <a:r>
              <a:rPr lang="en-US" dirty="0"/>
              <a:t>Place Analyzer as close to the complaining user/suspecting unit as possible – Why?</a:t>
            </a:r>
          </a:p>
          <a:p>
            <a:pPr lvl="1"/>
            <a:r>
              <a:rPr lang="en-US" dirty="0"/>
              <a:t>See from the client’s perspective</a:t>
            </a:r>
          </a:p>
          <a:p>
            <a:pPr lvl="2"/>
            <a:r>
              <a:rPr lang="en-US" dirty="0"/>
              <a:t>If errors coming from server; then move or add another analyzer to the sever location</a:t>
            </a:r>
          </a:p>
          <a:p>
            <a:pPr lvl="1"/>
            <a:r>
              <a:rPr lang="en-US" dirty="0"/>
              <a:t>Multiple Locations </a:t>
            </a:r>
          </a:p>
          <a:p>
            <a:pPr lvl="2"/>
            <a:r>
              <a:rPr lang="en-US" dirty="0"/>
              <a:t>(Problems with this?)</a:t>
            </a:r>
          </a:p>
        </p:txBody>
      </p:sp>
      <p:sp>
        <p:nvSpPr>
          <p:cNvPr id="4" name="Slide Number Placeholder 3"/>
          <p:cNvSpPr>
            <a:spLocks noGrp="1"/>
          </p:cNvSpPr>
          <p:nvPr>
            <p:ph type="sldNum" sz="quarter" idx="12"/>
          </p:nvPr>
        </p:nvSpPr>
        <p:spPr/>
        <p:txBody>
          <a:bodyPr/>
          <a:lstStyle/>
          <a:p>
            <a:fld id="{4202DA1D-F5AA-421B-AC45-65E51852A5F9}" type="slidenum">
              <a:rPr lang="en-US" smtClean="0"/>
              <a:t>26</a:t>
            </a:fld>
            <a:endParaRPr lang="en-US"/>
          </a:p>
        </p:txBody>
      </p:sp>
    </p:spTree>
    <p:extLst>
      <p:ext uri="{BB962C8B-B14F-4D97-AF65-F5344CB8AC3E}">
        <p14:creationId xmlns:p14="http://schemas.microsoft.com/office/powerpoint/2010/main" val="85309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Where to implement it?</a:t>
            </a:r>
          </a:p>
        </p:txBody>
      </p:sp>
      <p:sp>
        <p:nvSpPr>
          <p:cNvPr id="3" name="Content Placeholder 2"/>
          <p:cNvSpPr>
            <a:spLocks noGrp="1"/>
          </p:cNvSpPr>
          <p:nvPr>
            <p:ph idx="1"/>
          </p:nvPr>
        </p:nvSpPr>
        <p:spPr>
          <a:xfrm>
            <a:off x="457200" y="1417638"/>
            <a:ext cx="8229600" cy="4708525"/>
          </a:xfrm>
        </p:spPr>
        <p:txBody>
          <a:bodyPr>
            <a:normAutofit/>
          </a:bodyPr>
          <a:lstStyle/>
          <a:p>
            <a:pPr lvl="1"/>
            <a:r>
              <a:rPr lang="en-US" dirty="0"/>
              <a:t>Depends on the problem and the network configuration</a:t>
            </a:r>
          </a:p>
          <a:p>
            <a:pPr lvl="1"/>
            <a:endParaRPr lang="en-US" dirty="0"/>
          </a:p>
          <a:p>
            <a:pPr lvl="1"/>
            <a:r>
              <a:rPr lang="en-US" dirty="0"/>
              <a:t>If you suspect or know that between the client and the server there are some devices that can ‘’mangle’’ the network communications (NAT/Websense appliances, </a:t>
            </a:r>
            <a:r>
              <a:rPr lang="en-US" dirty="0" err="1"/>
              <a:t>IPSec</a:t>
            </a:r>
            <a:r>
              <a:rPr lang="en-US" dirty="0"/>
              <a:t>, firewalls, etc.)</a:t>
            </a:r>
          </a:p>
          <a:p>
            <a:pPr lvl="2"/>
            <a:r>
              <a:rPr lang="en-US" dirty="0"/>
              <a:t>Capture in multiple places</a:t>
            </a:r>
          </a:p>
        </p:txBody>
      </p:sp>
      <p:sp>
        <p:nvSpPr>
          <p:cNvPr id="4" name="Slide Number Placeholder 3"/>
          <p:cNvSpPr>
            <a:spLocks noGrp="1"/>
          </p:cNvSpPr>
          <p:nvPr>
            <p:ph type="sldNum" sz="quarter" idx="12"/>
          </p:nvPr>
        </p:nvSpPr>
        <p:spPr/>
        <p:txBody>
          <a:bodyPr/>
          <a:lstStyle/>
          <a:p>
            <a:fld id="{4202DA1D-F5AA-421B-AC45-65E51852A5F9}" type="slidenum">
              <a:rPr lang="en-US" smtClean="0"/>
              <a:t>27</a:t>
            </a:fld>
            <a:endParaRPr lang="en-US"/>
          </a:p>
        </p:txBody>
      </p:sp>
    </p:spTree>
    <p:extLst>
      <p:ext uri="{BB962C8B-B14F-4D97-AF65-F5344CB8AC3E}">
        <p14:creationId xmlns:p14="http://schemas.microsoft.com/office/powerpoint/2010/main" val="1023157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Capture Appropriate Traffic</a:t>
            </a:r>
          </a:p>
        </p:txBody>
      </p:sp>
      <p:sp>
        <p:nvSpPr>
          <p:cNvPr id="3" name="Content Placeholder 2"/>
          <p:cNvSpPr>
            <a:spLocks noGrp="1"/>
          </p:cNvSpPr>
          <p:nvPr>
            <p:ph idx="1"/>
          </p:nvPr>
        </p:nvSpPr>
        <p:spPr>
          <a:xfrm>
            <a:off x="457200" y="1417638"/>
            <a:ext cx="8229600" cy="4525963"/>
          </a:xfrm>
        </p:spPr>
        <p:txBody>
          <a:bodyPr/>
          <a:lstStyle/>
          <a:p>
            <a:r>
              <a:rPr lang="en-US" dirty="0"/>
              <a:t>Where do we place it?</a:t>
            </a:r>
          </a:p>
          <a:p>
            <a:pPr lvl="1"/>
            <a:r>
              <a:rPr lang="en-US" dirty="0"/>
              <a:t>Connecting Analyzer to Switches</a:t>
            </a:r>
          </a:p>
          <a:p>
            <a:pPr lvl="2"/>
            <a:r>
              <a:rPr lang="en-US" dirty="0"/>
              <a:t>Forward based on target MAC address; doesn’t reach analyzer</a:t>
            </a:r>
          </a:p>
          <a:p>
            <a:pPr lvl="2"/>
            <a:r>
              <a:rPr lang="en-US" dirty="0"/>
              <a:t>Analyzer Receives Four Types of Traffic</a:t>
            </a:r>
          </a:p>
          <a:p>
            <a:pPr lvl="3"/>
            <a:r>
              <a:rPr lang="en-US" dirty="0"/>
              <a:t>Broadcast</a:t>
            </a:r>
          </a:p>
          <a:p>
            <a:pPr lvl="3"/>
            <a:r>
              <a:rPr lang="en-US" dirty="0"/>
              <a:t>Multicast (if configured to pass MCAST)</a:t>
            </a:r>
          </a:p>
          <a:p>
            <a:pPr lvl="3"/>
            <a:r>
              <a:rPr lang="en-US" dirty="0"/>
              <a:t>Unknown MAC</a:t>
            </a:r>
          </a:p>
          <a:p>
            <a:pPr lvl="3"/>
            <a:r>
              <a:rPr lang="en-US" dirty="0"/>
              <a:t>Analyzer MAC</a:t>
            </a:r>
          </a:p>
        </p:txBody>
      </p:sp>
      <p:sp>
        <p:nvSpPr>
          <p:cNvPr id="4" name="Slide Number Placeholder 3"/>
          <p:cNvSpPr>
            <a:spLocks noGrp="1"/>
          </p:cNvSpPr>
          <p:nvPr>
            <p:ph type="sldNum" sz="quarter" idx="12"/>
          </p:nvPr>
        </p:nvSpPr>
        <p:spPr/>
        <p:txBody>
          <a:bodyPr/>
          <a:lstStyle/>
          <a:p>
            <a:fld id="{4202DA1D-F5AA-421B-AC45-65E51852A5F9}" type="slidenum">
              <a:rPr lang="en-US" smtClean="0"/>
              <a:t>28</a:t>
            </a:fld>
            <a:endParaRPr lang="en-US"/>
          </a:p>
        </p:txBody>
      </p:sp>
    </p:spTree>
    <p:extLst>
      <p:ext uri="{BB962C8B-B14F-4D97-AF65-F5344CB8AC3E}">
        <p14:creationId xmlns:p14="http://schemas.microsoft.com/office/powerpoint/2010/main" val="258933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443"/>
            <a:ext cx="8229600" cy="1143000"/>
          </a:xfrm>
        </p:spPr>
        <p:txBody>
          <a:bodyPr>
            <a:normAutofit fontScale="90000"/>
          </a:bodyPr>
          <a:lstStyle/>
          <a:p>
            <a:r>
              <a:rPr lang="en-US" dirty="0"/>
              <a:t>Capture Appropriate Traffic - Options</a:t>
            </a:r>
          </a:p>
        </p:txBody>
      </p:sp>
      <p:sp>
        <p:nvSpPr>
          <p:cNvPr id="3" name="Content Placeholder 2"/>
          <p:cNvSpPr>
            <a:spLocks noGrp="1"/>
          </p:cNvSpPr>
          <p:nvPr>
            <p:ph idx="1"/>
          </p:nvPr>
        </p:nvSpPr>
        <p:spPr>
          <a:xfrm>
            <a:off x="457200" y="1104899"/>
            <a:ext cx="8229600" cy="4648201"/>
          </a:xfrm>
        </p:spPr>
        <p:txBody>
          <a:bodyPr numCol="2">
            <a:normAutofit lnSpcReduction="10000"/>
          </a:bodyPr>
          <a:lstStyle/>
          <a:p>
            <a:r>
              <a:rPr lang="en-US" dirty="0"/>
              <a:t>Install on host machine</a:t>
            </a:r>
          </a:p>
          <a:p>
            <a:pPr lvl="1"/>
            <a:r>
              <a:rPr lang="en-US" dirty="0"/>
              <a:t>Security Issues</a:t>
            </a:r>
          </a:p>
          <a:p>
            <a:pPr lvl="2"/>
            <a:r>
              <a:rPr lang="en-US" dirty="0"/>
              <a:t>Individual</a:t>
            </a:r>
          </a:p>
          <a:p>
            <a:pPr lvl="1"/>
            <a:r>
              <a:rPr lang="en-US" dirty="0"/>
              <a:t>Unavailable</a:t>
            </a:r>
          </a:p>
          <a:p>
            <a:pPr lvl="1"/>
            <a:r>
              <a:rPr lang="en-US" dirty="0"/>
              <a:t>May be unreliable</a:t>
            </a:r>
          </a:p>
          <a:p>
            <a:pPr lvl="2"/>
            <a:r>
              <a:rPr lang="en-US" dirty="0"/>
              <a:t>CPU Usage</a:t>
            </a:r>
          </a:p>
          <a:p>
            <a:endParaRPr lang="en-US" dirty="0"/>
          </a:p>
          <a:p>
            <a:r>
              <a:rPr lang="en-US" dirty="0"/>
              <a:t>Tap Device</a:t>
            </a:r>
          </a:p>
          <a:p>
            <a:endParaRPr lang="en-US" dirty="0"/>
          </a:p>
          <a:p>
            <a:r>
              <a:rPr lang="en-US" dirty="0"/>
              <a:t>Port Span/Port Mirror</a:t>
            </a:r>
          </a:p>
          <a:p>
            <a:pPr lvl="1"/>
            <a:r>
              <a:rPr lang="en-US" dirty="0"/>
              <a:t>Switch Capable</a:t>
            </a:r>
          </a:p>
          <a:p>
            <a:pPr lvl="1"/>
            <a:r>
              <a:rPr lang="en-US" dirty="0"/>
              <a:t>Administrator Capable</a:t>
            </a:r>
          </a:p>
          <a:p>
            <a:endParaRPr lang="en-US" dirty="0"/>
          </a:p>
          <a:p>
            <a:r>
              <a:rPr lang="en-US" dirty="0"/>
              <a:t>Install Hub</a:t>
            </a:r>
          </a:p>
          <a:p>
            <a:pPr lvl="1"/>
            <a:r>
              <a:rPr lang="en-US" dirty="0"/>
              <a:t>Half-duplex</a:t>
            </a:r>
          </a:p>
          <a:p>
            <a:pPr lvl="1"/>
            <a:r>
              <a:rPr lang="en-US" dirty="0"/>
              <a:t>Move Device to Hub too!</a:t>
            </a:r>
          </a:p>
        </p:txBody>
      </p:sp>
      <p:sp>
        <p:nvSpPr>
          <p:cNvPr id="4" name="Slide Number Placeholder 3"/>
          <p:cNvSpPr>
            <a:spLocks noGrp="1"/>
          </p:cNvSpPr>
          <p:nvPr>
            <p:ph type="sldNum" sz="quarter" idx="12"/>
          </p:nvPr>
        </p:nvSpPr>
        <p:spPr/>
        <p:txBody>
          <a:bodyPr/>
          <a:lstStyle/>
          <a:p>
            <a:fld id="{4202DA1D-F5AA-421B-AC45-65E51852A5F9}" type="slidenum">
              <a:rPr lang="en-US" smtClean="0"/>
              <a:t>29</a:t>
            </a:fld>
            <a:endParaRPr lang="en-US"/>
          </a:p>
        </p:txBody>
      </p:sp>
      <p:pic>
        <p:nvPicPr>
          <p:cNvPr id="5" name="Picture 4">
            <a:extLst>
              <a:ext uri="{FF2B5EF4-FFF2-40B4-BE49-F238E27FC236}">
                <a16:creationId xmlns:a16="http://schemas.microsoft.com/office/drawing/2014/main" id="{AA0CAF19-7FEB-4ED1-9E6D-8CD7D0786A9A}"/>
              </a:ext>
            </a:extLst>
          </p:cNvPr>
          <p:cNvPicPr>
            <a:picLocks noChangeAspect="1"/>
          </p:cNvPicPr>
          <p:nvPr/>
        </p:nvPicPr>
        <p:blipFill>
          <a:blip r:embed="rId2"/>
          <a:stretch>
            <a:fillRect/>
          </a:stretch>
        </p:blipFill>
        <p:spPr>
          <a:xfrm>
            <a:off x="838200" y="5248980"/>
            <a:ext cx="1762125" cy="810578"/>
          </a:xfrm>
          <a:prstGeom prst="rect">
            <a:avLst/>
          </a:prstGeom>
        </p:spPr>
      </p:pic>
    </p:spTree>
    <p:extLst>
      <p:ext uri="{BB962C8B-B14F-4D97-AF65-F5344CB8AC3E}">
        <p14:creationId xmlns:p14="http://schemas.microsoft.com/office/powerpoint/2010/main" val="205130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pic>
        <p:nvPicPr>
          <p:cNvPr id="5" name="Content Placeholder 4">
            <a:extLst>
              <a:ext uri="{FF2B5EF4-FFF2-40B4-BE49-F238E27FC236}">
                <a16:creationId xmlns:a16="http://schemas.microsoft.com/office/drawing/2014/main" id="{7A7293A7-F2F9-42C2-B2F2-15E91ECF97C2}"/>
              </a:ext>
            </a:extLst>
          </p:cNvPr>
          <p:cNvPicPr>
            <a:picLocks noGrp="1" noChangeAspect="1"/>
          </p:cNvPicPr>
          <p:nvPr>
            <p:ph idx="1"/>
          </p:nvPr>
        </p:nvPicPr>
        <p:blipFill>
          <a:blip r:embed="rId2"/>
          <a:stretch>
            <a:fillRect/>
          </a:stretch>
        </p:blipFill>
        <p:spPr>
          <a:xfrm>
            <a:off x="268440" y="1452950"/>
            <a:ext cx="8607120" cy="2425101"/>
          </a:xfrm>
          <a:prstGeom prst="rect">
            <a:avLst/>
          </a:prstGeom>
        </p:spPr>
      </p:pic>
      <p:sp>
        <p:nvSpPr>
          <p:cNvPr id="4" name="Slide Number Placeholder 3"/>
          <p:cNvSpPr>
            <a:spLocks noGrp="1"/>
          </p:cNvSpPr>
          <p:nvPr>
            <p:ph type="sldNum" sz="quarter" idx="12"/>
          </p:nvPr>
        </p:nvSpPr>
        <p:spPr/>
        <p:txBody>
          <a:bodyPr/>
          <a:lstStyle/>
          <a:p>
            <a:fld id="{4202DA1D-F5AA-421B-AC45-65E51852A5F9}" type="slidenum">
              <a:rPr lang="en-US" smtClean="0"/>
              <a:t>3</a:t>
            </a:fld>
            <a:endParaRPr lang="en-US"/>
          </a:p>
        </p:txBody>
      </p:sp>
    </p:spTree>
    <p:extLst>
      <p:ext uri="{BB962C8B-B14F-4D97-AF65-F5344CB8AC3E}">
        <p14:creationId xmlns:p14="http://schemas.microsoft.com/office/powerpoint/2010/main" val="3258782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Capture Appropriate Traffic</a:t>
            </a:r>
          </a:p>
        </p:txBody>
      </p:sp>
      <p:sp>
        <p:nvSpPr>
          <p:cNvPr id="3" name="Content Placeholder 2"/>
          <p:cNvSpPr>
            <a:spLocks noGrp="1"/>
          </p:cNvSpPr>
          <p:nvPr>
            <p:ph idx="1"/>
          </p:nvPr>
        </p:nvSpPr>
        <p:spPr/>
        <p:txBody>
          <a:bodyPr/>
          <a:lstStyle/>
          <a:p>
            <a:r>
              <a:rPr lang="en-US" dirty="0"/>
              <a:t>What about a wireless network?</a:t>
            </a:r>
          </a:p>
          <a:p>
            <a:pPr lvl="1"/>
            <a:r>
              <a:rPr lang="en-US" dirty="0"/>
              <a:t>Promiscuous and/or Monitor Mode</a:t>
            </a:r>
          </a:p>
          <a:p>
            <a:pPr lvl="2"/>
            <a:r>
              <a:rPr lang="en-US" dirty="0"/>
              <a:t>All traffic</a:t>
            </a:r>
          </a:p>
          <a:p>
            <a:pPr lvl="1"/>
            <a:r>
              <a:rPr lang="en-US" dirty="0"/>
              <a:t>Need to see Control and Management Frames</a:t>
            </a:r>
          </a:p>
          <a:p>
            <a:pPr lvl="1"/>
            <a:r>
              <a:rPr lang="en-US" dirty="0"/>
              <a:t>Physically stand by the person/device</a:t>
            </a:r>
          </a:p>
          <a:p>
            <a:pPr lvl="2"/>
            <a:r>
              <a:rPr lang="en-US" dirty="0"/>
              <a:t>Stand by AP (if all users)</a:t>
            </a:r>
          </a:p>
          <a:p>
            <a:pPr lvl="1"/>
            <a:r>
              <a:rPr lang="en-US" dirty="0" err="1"/>
              <a:t>WISpy</a:t>
            </a:r>
            <a:r>
              <a:rPr lang="en-US" dirty="0"/>
              <a:t> adapter and/or </a:t>
            </a:r>
            <a:r>
              <a:rPr lang="en-US" dirty="0" err="1"/>
              <a:t>AirPCAP</a:t>
            </a:r>
            <a:r>
              <a:rPr lang="en-US" dirty="0"/>
              <a:t> adapters</a:t>
            </a:r>
          </a:p>
        </p:txBody>
      </p:sp>
      <p:sp>
        <p:nvSpPr>
          <p:cNvPr id="4" name="Slide Number Placeholder 3"/>
          <p:cNvSpPr>
            <a:spLocks noGrp="1"/>
          </p:cNvSpPr>
          <p:nvPr>
            <p:ph type="sldNum" sz="quarter" idx="12"/>
          </p:nvPr>
        </p:nvSpPr>
        <p:spPr/>
        <p:txBody>
          <a:bodyPr/>
          <a:lstStyle/>
          <a:p>
            <a:fld id="{4202DA1D-F5AA-421B-AC45-65E51852A5F9}" type="slidenum">
              <a:rPr lang="en-US" smtClean="0"/>
              <a:t>30</a:t>
            </a:fld>
            <a:endParaRPr lang="en-US"/>
          </a:p>
        </p:txBody>
      </p:sp>
    </p:spTree>
    <p:extLst>
      <p:ext uri="{BB962C8B-B14F-4D97-AF65-F5344CB8AC3E}">
        <p14:creationId xmlns:p14="http://schemas.microsoft.com/office/powerpoint/2010/main" val="2918350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E0642-8D38-4E6B-8488-FB0AA207B1AD}"/>
              </a:ext>
            </a:extLst>
          </p:cNvPr>
          <p:cNvSpPr>
            <a:spLocks noGrp="1"/>
          </p:cNvSpPr>
          <p:nvPr>
            <p:ph type="title"/>
          </p:nvPr>
        </p:nvSpPr>
        <p:spPr/>
        <p:txBody>
          <a:bodyPr/>
          <a:lstStyle/>
          <a:p>
            <a:r>
              <a:rPr lang="en-US" dirty="0"/>
              <a:t>Wireshark - Tips and Tricks</a:t>
            </a:r>
          </a:p>
        </p:txBody>
      </p:sp>
      <p:sp>
        <p:nvSpPr>
          <p:cNvPr id="3" name="Content Placeholder 2">
            <a:extLst>
              <a:ext uri="{FF2B5EF4-FFF2-40B4-BE49-F238E27FC236}">
                <a16:creationId xmlns:a16="http://schemas.microsoft.com/office/drawing/2014/main" id="{8BBD4786-F6A8-47AC-A2A8-4C2E7A193A1C}"/>
              </a:ext>
            </a:extLst>
          </p:cNvPr>
          <p:cNvSpPr>
            <a:spLocks noGrp="1"/>
          </p:cNvSpPr>
          <p:nvPr>
            <p:ph idx="1"/>
          </p:nvPr>
        </p:nvSpPr>
        <p:spPr/>
        <p:txBody>
          <a:bodyPr/>
          <a:lstStyle/>
          <a:p>
            <a:r>
              <a:rPr lang="en-US" dirty="0"/>
              <a:t>Display Filters</a:t>
            </a:r>
          </a:p>
          <a:p>
            <a:endParaRPr lang="en-US" dirty="0"/>
          </a:p>
          <a:p>
            <a:r>
              <a:rPr lang="en-US" dirty="0"/>
              <a:t>Statistics</a:t>
            </a:r>
          </a:p>
          <a:p>
            <a:endParaRPr lang="en-US" dirty="0"/>
          </a:p>
          <a:p>
            <a:r>
              <a:rPr lang="en-US" dirty="0"/>
              <a:t>Coloring Rules</a:t>
            </a:r>
          </a:p>
          <a:p>
            <a:endParaRPr lang="en-US" dirty="0"/>
          </a:p>
          <a:p>
            <a:r>
              <a:rPr lang="en-US" dirty="0"/>
              <a:t>Filter, Graph, Analyze</a:t>
            </a:r>
          </a:p>
        </p:txBody>
      </p:sp>
      <p:sp>
        <p:nvSpPr>
          <p:cNvPr id="4" name="Slide Number Placeholder 3">
            <a:extLst>
              <a:ext uri="{FF2B5EF4-FFF2-40B4-BE49-F238E27FC236}">
                <a16:creationId xmlns:a16="http://schemas.microsoft.com/office/drawing/2014/main" id="{75986F86-33EF-460C-9BF0-F578A3B530A2}"/>
              </a:ext>
            </a:extLst>
          </p:cNvPr>
          <p:cNvSpPr>
            <a:spLocks noGrp="1"/>
          </p:cNvSpPr>
          <p:nvPr>
            <p:ph type="sldNum" sz="quarter" idx="12"/>
          </p:nvPr>
        </p:nvSpPr>
        <p:spPr/>
        <p:txBody>
          <a:bodyPr/>
          <a:lstStyle/>
          <a:p>
            <a:fld id="{4202DA1D-F5AA-421B-AC45-65E51852A5F9}" type="slidenum">
              <a:rPr lang="en-US" smtClean="0"/>
              <a:t>31</a:t>
            </a:fld>
            <a:endParaRPr lang="en-US"/>
          </a:p>
        </p:txBody>
      </p:sp>
    </p:spTree>
    <p:extLst>
      <p:ext uri="{BB962C8B-B14F-4D97-AF65-F5344CB8AC3E}">
        <p14:creationId xmlns:p14="http://schemas.microsoft.com/office/powerpoint/2010/main" val="3189013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Display Filters</a:t>
            </a:r>
          </a:p>
        </p:txBody>
      </p:sp>
      <p:sp>
        <p:nvSpPr>
          <p:cNvPr id="3" name="Content Placeholder 2"/>
          <p:cNvSpPr>
            <a:spLocks noGrp="1"/>
          </p:cNvSpPr>
          <p:nvPr>
            <p:ph idx="1"/>
          </p:nvPr>
        </p:nvSpPr>
        <p:spPr>
          <a:xfrm>
            <a:off x="457200" y="1295401"/>
            <a:ext cx="8229600" cy="4724400"/>
          </a:xfrm>
        </p:spPr>
        <p:txBody>
          <a:bodyPr>
            <a:normAutofit/>
          </a:bodyPr>
          <a:lstStyle/>
          <a:p>
            <a:r>
              <a:rPr lang="en-US" dirty="0"/>
              <a:t>Error Detection = Green vs. Red</a:t>
            </a:r>
          </a:p>
          <a:p>
            <a:pPr lvl="1"/>
            <a:r>
              <a:rPr lang="en-US" dirty="0"/>
              <a:t>Keep Typing example: </a:t>
            </a:r>
          </a:p>
          <a:p>
            <a:pPr lvl="1"/>
            <a:r>
              <a:rPr lang="en-US" dirty="0" err="1">
                <a:solidFill>
                  <a:srgbClr val="FF0000"/>
                </a:solidFill>
              </a:rPr>
              <a:t>ip.addr</a:t>
            </a:r>
            <a:r>
              <a:rPr lang="en-US" dirty="0">
                <a:solidFill>
                  <a:srgbClr val="FF0000"/>
                </a:solidFill>
              </a:rPr>
              <a:t>==255.255.2 </a:t>
            </a:r>
            <a:r>
              <a:rPr lang="en-US" dirty="0"/>
              <a:t>(not green) </a:t>
            </a:r>
            <a:r>
              <a:rPr lang="en-US" dirty="0" err="1">
                <a:solidFill>
                  <a:srgbClr val="00B050"/>
                </a:solidFill>
              </a:rPr>
              <a:t>ip.addr</a:t>
            </a:r>
            <a:r>
              <a:rPr lang="en-US" dirty="0">
                <a:solidFill>
                  <a:srgbClr val="00B050"/>
                </a:solidFill>
              </a:rPr>
              <a:t>==255.255.255.2</a:t>
            </a:r>
            <a:r>
              <a:rPr lang="en-US" dirty="0"/>
              <a:t>55 (green)</a:t>
            </a:r>
          </a:p>
          <a:p>
            <a:pPr lvl="1"/>
            <a:r>
              <a:rPr lang="en-US" dirty="0"/>
              <a:t>Just because it is a valid filter doesn’t mean it is appropriate</a:t>
            </a:r>
          </a:p>
          <a:p>
            <a:pPr lvl="2"/>
            <a:r>
              <a:rPr lang="en-US" dirty="0"/>
              <a:t>Example:  HTTP vs. HTTPS</a:t>
            </a:r>
          </a:p>
        </p:txBody>
      </p:sp>
      <p:sp>
        <p:nvSpPr>
          <p:cNvPr id="4" name="Slide Number Placeholder 3"/>
          <p:cNvSpPr>
            <a:spLocks noGrp="1"/>
          </p:cNvSpPr>
          <p:nvPr>
            <p:ph type="sldNum" sz="quarter" idx="12"/>
          </p:nvPr>
        </p:nvSpPr>
        <p:spPr/>
        <p:txBody>
          <a:bodyPr/>
          <a:lstStyle/>
          <a:p>
            <a:fld id="{4202DA1D-F5AA-421B-AC45-65E51852A5F9}" type="slidenum">
              <a:rPr lang="en-US" smtClean="0"/>
              <a:t>32</a:t>
            </a:fld>
            <a:endParaRPr lang="en-US"/>
          </a:p>
        </p:txBody>
      </p:sp>
    </p:spTree>
    <p:extLst>
      <p:ext uri="{BB962C8B-B14F-4D97-AF65-F5344CB8AC3E}">
        <p14:creationId xmlns:p14="http://schemas.microsoft.com/office/powerpoint/2010/main" val="196799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 Filters Cont.</a:t>
            </a:r>
          </a:p>
        </p:txBody>
      </p:sp>
      <p:sp>
        <p:nvSpPr>
          <p:cNvPr id="3" name="Content Placeholder 2"/>
          <p:cNvSpPr>
            <a:spLocks noGrp="1"/>
          </p:cNvSpPr>
          <p:nvPr>
            <p:ph idx="1"/>
          </p:nvPr>
        </p:nvSpPr>
        <p:spPr>
          <a:xfrm>
            <a:off x="457200" y="1417638"/>
            <a:ext cx="8229600" cy="4708525"/>
          </a:xfrm>
        </p:spPr>
        <p:txBody>
          <a:bodyPr>
            <a:normAutofit lnSpcReduction="10000"/>
          </a:bodyPr>
          <a:lstStyle/>
          <a:p>
            <a:r>
              <a:rPr lang="en-US" dirty="0"/>
              <a:t>Right Click is Easy Method</a:t>
            </a:r>
          </a:p>
          <a:p>
            <a:pPr lvl="1"/>
            <a:r>
              <a:rPr lang="en-US" dirty="0"/>
              <a:t>Note:  Not Selected is Good Option</a:t>
            </a:r>
          </a:p>
          <a:p>
            <a:endParaRPr lang="en-US" dirty="0"/>
          </a:p>
          <a:p>
            <a:r>
              <a:rPr lang="en-US" dirty="0"/>
              <a:t>Apply vs. Prepare</a:t>
            </a:r>
          </a:p>
          <a:p>
            <a:pPr lvl="1"/>
            <a:r>
              <a:rPr lang="en-US" dirty="0"/>
              <a:t>Apply - takes affect immediately</a:t>
            </a:r>
          </a:p>
          <a:p>
            <a:pPr lvl="1"/>
            <a:r>
              <a:rPr lang="en-US" dirty="0"/>
              <a:t>Prepare - enters syntax to be changed/modified if needed</a:t>
            </a:r>
          </a:p>
          <a:p>
            <a:pPr lvl="2"/>
            <a:r>
              <a:rPr lang="en-US" dirty="0"/>
              <a:t>HTTP Errors are 399 and above</a:t>
            </a:r>
          </a:p>
          <a:p>
            <a:pPr lvl="2"/>
            <a:r>
              <a:rPr lang="en-US" dirty="0" err="1"/>
              <a:t>http.response.code</a:t>
            </a:r>
            <a:r>
              <a:rPr lang="en-US" dirty="0"/>
              <a:t> == 404 change to </a:t>
            </a:r>
            <a:r>
              <a:rPr lang="en-US" dirty="0" err="1"/>
              <a:t>http.response.code</a:t>
            </a:r>
            <a:r>
              <a:rPr lang="en-US" dirty="0"/>
              <a:t> &gt; 399</a:t>
            </a:r>
          </a:p>
          <a:p>
            <a:endParaRPr lang="en-US" dirty="0"/>
          </a:p>
        </p:txBody>
      </p:sp>
      <p:sp>
        <p:nvSpPr>
          <p:cNvPr id="4" name="Slide Number Placeholder 3"/>
          <p:cNvSpPr>
            <a:spLocks noGrp="1"/>
          </p:cNvSpPr>
          <p:nvPr>
            <p:ph type="sldNum" sz="quarter" idx="12"/>
          </p:nvPr>
        </p:nvSpPr>
        <p:spPr/>
        <p:txBody>
          <a:bodyPr/>
          <a:lstStyle/>
          <a:p>
            <a:fld id="{4202DA1D-F5AA-421B-AC45-65E51852A5F9}" type="slidenum">
              <a:rPr lang="en-US" smtClean="0"/>
              <a:t>33</a:t>
            </a:fld>
            <a:endParaRPr lang="en-US"/>
          </a:p>
        </p:txBody>
      </p:sp>
    </p:spTree>
    <p:extLst>
      <p:ext uri="{BB962C8B-B14F-4D97-AF65-F5344CB8AC3E}">
        <p14:creationId xmlns:p14="http://schemas.microsoft.com/office/powerpoint/2010/main" val="4171599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Stats</a:t>
            </a:r>
          </a:p>
        </p:txBody>
      </p:sp>
      <p:sp>
        <p:nvSpPr>
          <p:cNvPr id="3" name="Content Placeholder 2"/>
          <p:cNvSpPr>
            <a:spLocks noGrp="1"/>
          </p:cNvSpPr>
          <p:nvPr>
            <p:ph idx="1"/>
          </p:nvPr>
        </p:nvSpPr>
        <p:spPr>
          <a:xfrm>
            <a:off x="457200" y="1219200"/>
            <a:ext cx="8229600" cy="4708525"/>
          </a:xfrm>
        </p:spPr>
        <p:txBody>
          <a:bodyPr>
            <a:normAutofit/>
          </a:bodyPr>
          <a:lstStyle/>
          <a:p>
            <a:r>
              <a:rPr lang="en-US" dirty="0"/>
              <a:t>Statistics</a:t>
            </a:r>
          </a:p>
          <a:p>
            <a:pPr lvl="1"/>
            <a:r>
              <a:rPr lang="en-US" dirty="0"/>
              <a:t>Top Talker</a:t>
            </a:r>
          </a:p>
          <a:p>
            <a:pPr lvl="2"/>
            <a:r>
              <a:rPr lang="en-US" dirty="0"/>
              <a:t>Statistics &gt; Conversations &gt; Bytes &gt; Apply as Filter</a:t>
            </a:r>
          </a:p>
          <a:p>
            <a:pPr lvl="2"/>
            <a:r>
              <a:rPr lang="en-US" dirty="0"/>
              <a:t>Statistics &gt; Endpoints &gt; IPv4 TX bytes &gt; Apply as Filter</a:t>
            </a:r>
          </a:p>
        </p:txBody>
      </p:sp>
      <p:sp>
        <p:nvSpPr>
          <p:cNvPr id="4" name="Slide Number Placeholder 3"/>
          <p:cNvSpPr>
            <a:spLocks noGrp="1"/>
          </p:cNvSpPr>
          <p:nvPr>
            <p:ph type="sldNum" sz="quarter" idx="12"/>
          </p:nvPr>
        </p:nvSpPr>
        <p:spPr/>
        <p:txBody>
          <a:bodyPr/>
          <a:lstStyle/>
          <a:p>
            <a:fld id="{4202DA1D-F5AA-421B-AC45-65E51852A5F9}" type="slidenum">
              <a:rPr lang="en-US" smtClean="0"/>
              <a:t>34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3892" y="3886200"/>
            <a:ext cx="4402668" cy="2113281"/>
          </a:xfrm>
          <a:prstGeom prst="rect">
            <a:avLst/>
          </a:prstGeom>
        </p:spPr>
      </p:pic>
    </p:spTree>
    <p:extLst>
      <p:ext uri="{BB962C8B-B14F-4D97-AF65-F5344CB8AC3E}">
        <p14:creationId xmlns:p14="http://schemas.microsoft.com/office/powerpoint/2010/main" val="3306317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Coloring Rules</a:t>
            </a:r>
          </a:p>
        </p:txBody>
      </p:sp>
      <p:sp>
        <p:nvSpPr>
          <p:cNvPr id="3" name="Content Placeholder 2"/>
          <p:cNvSpPr>
            <a:spLocks noGrp="1"/>
          </p:cNvSpPr>
          <p:nvPr>
            <p:ph idx="1"/>
          </p:nvPr>
        </p:nvSpPr>
        <p:spPr>
          <a:xfrm>
            <a:off x="457200" y="1417638"/>
            <a:ext cx="8229600" cy="4525963"/>
          </a:xfrm>
        </p:spPr>
        <p:txBody>
          <a:bodyPr/>
          <a:lstStyle/>
          <a:p>
            <a:pPr lvl="1"/>
            <a:r>
              <a:rPr lang="en-US" dirty="0"/>
              <a:t>Great to add to different Profiles</a:t>
            </a:r>
          </a:p>
          <a:p>
            <a:pPr lvl="1"/>
            <a:r>
              <a:rPr lang="en-US" dirty="0"/>
              <a:t>Note:  Work in “Top Down” fashion, similar to ACLs</a:t>
            </a:r>
          </a:p>
          <a:p>
            <a:endParaRPr lang="en-US" dirty="0"/>
          </a:p>
        </p:txBody>
      </p:sp>
      <p:sp>
        <p:nvSpPr>
          <p:cNvPr id="4" name="Slide Number Placeholder 3"/>
          <p:cNvSpPr>
            <a:spLocks noGrp="1"/>
          </p:cNvSpPr>
          <p:nvPr>
            <p:ph type="sldNum" sz="quarter" idx="12"/>
          </p:nvPr>
        </p:nvSpPr>
        <p:spPr/>
        <p:txBody>
          <a:bodyPr/>
          <a:lstStyle/>
          <a:p>
            <a:fld id="{4202DA1D-F5AA-421B-AC45-65E51852A5F9}" type="slidenum">
              <a:rPr lang="en-US" smtClean="0"/>
              <a:t>35</a:t>
            </a:fld>
            <a:endParaRPr lang="en-US"/>
          </a:p>
        </p:txBody>
      </p:sp>
      <p:pic>
        <p:nvPicPr>
          <p:cNvPr id="5" name="Picture 4"/>
          <p:cNvPicPr>
            <a:picLocks noChangeAspect="1"/>
          </p:cNvPicPr>
          <p:nvPr/>
        </p:nvPicPr>
        <p:blipFill>
          <a:blip r:embed="rId2"/>
          <a:stretch>
            <a:fillRect/>
          </a:stretch>
        </p:blipFill>
        <p:spPr>
          <a:xfrm>
            <a:off x="1869056" y="2895600"/>
            <a:ext cx="5405887" cy="3048001"/>
          </a:xfrm>
          <a:prstGeom prst="rect">
            <a:avLst/>
          </a:prstGeom>
        </p:spPr>
      </p:pic>
    </p:spTree>
    <p:extLst>
      <p:ext uri="{BB962C8B-B14F-4D97-AF65-F5344CB8AC3E}">
        <p14:creationId xmlns:p14="http://schemas.microsoft.com/office/powerpoint/2010/main" val="103460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420" y="38100"/>
            <a:ext cx="8229600" cy="1143000"/>
          </a:xfrm>
        </p:spPr>
        <p:txBody>
          <a:bodyPr/>
          <a:lstStyle/>
          <a:p>
            <a:r>
              <a:rPr lang="en-US" dirty="0"/>
              <a:t>Filter, Graph, and Analyze Traffic</a:t>
            </a:r>
          </a:p>
        </p:txBody>
      </p:sp>
      <p:sp>
        <p:nvSpPr>
          <p:cNvPr id="3" name="Content Placeholder 2"/>
          <p:cNvSpPr>
            <a:spLocks noGrp="1"/>
          </p:cNvSpPr>
          <p:nvPr>
            <p:ph idx="1"/>
          </p:nvPr>
        </p:nvSpPr>
        <p:spPr>
          <a:xfrm>
            <a:off x="457200" y="1295400"/>
            <a:ext cx="8229600" cy="4830763"/>
          </a:xfrm>
        </p:spPr>
        <p:txBody>
          <a:bodyPr>
            <a:normAutofit fontScale="62500" lnSpcReduction="20000"/>
          </a:bodyPr>
          <a:lstStyle/>
          <a:p>
            <a:r>
              <a:rPr lang="en-US" dirty="0"/>
              <a:t>Expert Info Window</a:t>
            </a:r>
          </a:p>
          <a:p>
            <a:pPr lvl="1"/>
            <a:r>
              <a:rPr lang="en-US" dirty="0"/>
              <a:t>Button in Bottom Left = Gray vs. Yellow</a:t>
            </a:r>
          </a:p>
          <a:p>
            <a:pPr lvl="1"/>
            <a:r>
              <a:rPr lang="en-US" dirty="0"/>
              <a:t>Click on Yellow Button; then focus on errors</a:t>
            </a:r>
          </a:p>
          <a:p>
            <a:pPr lvl="2"/>
            <a:r>
              <a:rPr lang="en-US" dirty="0"/>
              <a:t>Details and Charts are rarely used</a:t>
            </a:r>
          </a:p>
          <a:p>
            <a:endParaRPr lang="en-US" dirty="0"/>
          </a:p>
          <a:p>
            <a:r>
              <a:rPr lang="en-US" dirty="0"/>
              <a:t>Charts and Graphs</a:t>
            </a:r>
          </a:p>
          <a:p>
            <a:pPr lvl="1"/>
            <a:r>
              <a:rPr lang="en-US" dirty="0"/>
              <a:t>Security</a:t>
            </a:r>
          </a:p>
          <a:p>
            <a:pPr lvl="2"/>
            <a:r>
              <a:rPr lang="en-US" dirty="0"/>
              <a:t>What protocols clients are using?</a:t>
            </a:r>
          </a:p>
          <a:p>
            <a:pPr lvl="2"/>
            <a:r>
              <a:rPr lang="en-US" dirty="0"/>
              <a:t>Statistics &gt; Protocol Hierarchy</a:t>
            </a:r>
          </a:p>
          <a:p>
            <a:pPr lvl="2"/>
            <a:r>
              <a:rPr lang="en-US" dirty="0"/>
              <a:t>Statistics &gt; Conversations</a:t>
            </a:r>
          </a:p>
          <a:p>
            <a:pPr lvl="3"/>
            <a:r>
              <a:rPr lang="en-US" dirty="0"/>
              <a:t>Check box for Limit to Display Filter</a:t>
            </a:r>
          </a:p>
          <a:p>
            <a:pPr lvl="1"/>
            <a:r>
              <a:rPr lang="en-US" dirty="0"/>
              <a:t>Graphs</a:t>
            </a:r>
          </a:p>
          <a:p>
            <a:pPr lvl="2"/>
            <a:r>
              <a:rPr lang="en-US" dirty="0"/>
              <a:t>Statistics &gt; IO Graphs</a:t>
            </a:r>
          </a:p>
          <a:p>
            <a:pPr lvl="3"/>
            <a:r>
              <a:rPr lang="en-US" dirty="0"/>
              <a:t>Maps throughput download in graph format</a:t>
            </a:r>
          </a:p>
          <a:p>
            <a:pPr lvl="3"/>
            <a:r>
              <a:rPr lang="en-US" dirty="0"/>
              <a:t>Can alter multiple graphs overlapping to see when/why throughput drops</a:t>
            </a:r>
          </a:p>
          <a:p>
            <a:pPr lvl="2"/>
            <a:r>
              <a:rPr lang="en-US" dirty="0"/>
              <a:t>Statistics &gt; TCP Steam Graph &gt; Throughput Graph</a:t>
            </a:r>
          </a:p>
          <a:p>
            <a:pPr lvl="3"/>
            <a:r>
              <a:rPr lang="en-US" dirty="0"/>
              <a:t>Must contain data in packet</a:t>
            </a:r>
          </a:p>
          <a:p>
            <a:pPr lvl="2"/>
            <a:r>
              <a:rPr lang="en-US" dirty="0"/>
              <a:t>Statistics &gt; TCP Steam Graph &gt; Round Trip Time Graph</a:t>
            </a:r>
          </a:p>
          <a:p>
            <a:pPr lvl="2"/>
            <a:r>
              <a:rPr lang="en-US" dirty="0"/>
              <a:t>Statistics &gt; HTTP &gt; Requests</a:t>
            </a:r>
          </a:p>
        </p:txBody>
      </p:sp>
      <p:sp>
        <p:nvSpPr>
          <p:cNvPr id="4" name="Slide Number Placeholder 3"/>
          <p:cNvSpPr>
            <a:spLocks noGrp="1"/>
          </p:cNvSpPr>
          <p:nvPr>
            <p:ph type="sldNum" sz="quarter" idx="12"/>
          </p:nvPr>
        </p:nvSpPr>
        <p:spPr/>
        <p:txBody>
          <a:bodyPr/>
          <a:lstStyle/>
          <a:p>
            <a:fld id="{4202DA1D-F5AA-421B-AC45-65E51852A5F9}" type="slidenum">
              <a:rPr lang="en-US" smtClean="0"/>
              <a:t>36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2209800"/>
            <a:ext cx="3115607" cy="2185987"/>
          </a:xfrm>
          <a:prstGeom prst="rect">
            <a:avLst/>
          </a:prstGeom>
        </p:spPr>
      </p:pic>
    </p:spTree>
    <p:extLst>
      <p:ext uri="{BB962C8B-B14F-4D97-AF65-F5344CB8AC3E}">
        <p14:creationId xmlns:p14="http://schemas.microsoft.com/office/powerpoint/2010/main" val="2627741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B6D6C-F0DB-4B23-ACFC-36F34313D816}"/>
              </a:ext>
            </a:extLst>
          </p:cNvPr>
          <p:cNvSpPr>
            <a:spLocks noGrp="1"/>
          </p:cNvSpPr>
          <p:nvPr>
            <p:ph type="title"/>
          </p:nvPr>
        </p:nvSpPr>
        <p:spPr/>
        <p:txBody>
          <a:bodyPr/>
          <a:lstStyle/>
          <a:p>
            <a:r>
              <a:rPr lang="en-US" dirty="0"/>
              <a:t>CLI Access</a:t>
            </a:r>
          </a:p>
        </p:txBody>
      </p:sp>
      <p:sp>
        <p:nvSpPr>
          <p:cNvPr id="3" name="Content Placeholder 2">
            <a:extLst>
              <a:ext uri="{FF2B5EF4-FFF2-40B4-BE49-F238E27FC236}">
                <a16:creationId xmlns:a16="http://schemas.microsoft.com/office/drawing/2014/main" id="{A1117F42-702D-4332-97AE-E79C62F3370D}"/>
              </a:ext>
            </a:extLst>
          </p:cNvPr>
          <p:cNvSpPr>
            <a:spLocks noGrp="1"/>
          </p:cNvSpPr>
          <p:nvPr>
            <p:ph idx="1"/>
          </p:nvPr>
        </p:nvSpPr>
        <p:spPr/>
        <p:txBody>
          <a:bodyPr/>
          <a:lstStyle/>
          <a:p>
            <a:r>
              <a:rPr lang="en-US" dirty="0"/>
              <a:t>Terminal-based Wireshark</a:t>
            </a:r>
          </a:p>
          <a:p>
            <a:pPr lvl="1"/>
            <a:r>
              <a:rPr lang="en-US" dirty="0" err="1"/>
              <a:t>TShark</a:t>
            </a:r>
            <a:endParaRPr lang="en-US" dirty="0"/>
          </a:p>
          <a:p>
            <a:pPr lvl="1"/>
            <a:endParaRPr lang="en-US" dirty="0"/>
          </a:p>
          <a:p>
            <a:r>
              <a:rPr lang="en-US" dirty="0" err="1"/>
              <a:t>TCPDump</a:t>
            </a:r>
            <a:endParaRPr lang="en-US" dirty="0"/>
          </a:p>
        </p:txBody>
      </p:sp>
      <p:sp>
        <p:nvSpPr>
          <p:cNvPr id="4" name="Slide Number Placeholder 3">
            <a:extLst>
              <a:ext uri="{FF2B5EF4-FFF2-40B4-BE49-F238E27FC236}">
                <a16:creationId xmlns:a16="http://schemas.microsoft.com/office/drawing/2014/main" id="{205A6ACB-BE76-4F55-8D9C-8076FD3C241C}"/>
              </a:ext>
            </a:extLst>
          </p:cNvPr>
          <p:cNvSpPr>
            <a:spLocks noGrp="1"/>
          </p:cNvSpPr>
          <p:nvPr>
            <p:ph type="sldNum" sz="quarter" idx="12"/>
          </p:nvPr>
        </p:nvSpPr>
        <p:spPr/>
        <p:txBody>
          <a:bodyPr/>
          <a:lstStyle/>
          <a:p>
            <a:fld id="{4202DA1D-F5AA-421B-AC45-65E51852A5F9}" type="slidenum">
              <a:rPr lang="en-US" smtClean="0"/>
              <a:t>37</a:t>
            </a:fld>
            <a:endParaRPr lang="en-US"/>
          </a:p>
        </p:txBody>
      </p:sp>
      <p:pic>
        <p:nvPicPr>
          <p:cNvPr id="5" name="Content Placeholder 4">
            <a:extLst>
              <a:ext uri="{FF2B5EF4-FFF2-40B4-BE49-F238E27FC236}">
                <a16:creationId xmlns:a16="http://schemas.microsoft.com/office/drawing/2014/main" id="{C4C531E1-CC7B-4660-A8D0-0E3A1EFEAE91}"/>
              </a:ext>
            </a:extLst>
          </p:cNvPr>
          <p:cNvPicPr>
            <a:picLocks noChangeAspect="1"/>
          </p:cNvPicPr>
          <p:nvPr/>
        </p:nvPicPr>
        <p:blipFill>
          <a:blip r:embed="rId3"/>
          <a:stretch>
            <a:fillRect/>
          </a:stretch>
        </p:blipFill>
        <p:spPr>
          <a:xfrm>
            <a:off x="5456237" y="2286000"/>
            <a:ext cx="3687763" cy="3687763"/>
          </a:xfrm>
          <a:prstGeom prst="rect">
            <a:avLst/>
          </a:prstGeom>
        </p:spPr>
      </p:pic>
      <p:pic>
        <p:nvPicPr>
          <p:cNvPr id="6" name="Picture 5">
            <a:extLst>
              <a:ext uri="{FF2B5EF4-FFF2-40B4-BE49-F238E27FC236}">
                <a16:creationId xmlns:a16="http://schemas.microsoft.com/office/drawing/2014/main" id="{79C915D8-497E-492B-ADEC-276F8FE80AE6}"/>
              </a:ext>
            </a:extLst>
          </p:cNvPr>
          <p:cNvPicPr>
            <a:picLocks noChangeAspect="1"/>
          </p:cNvPicPr>
          <p:nvPr/>
        </p:nvPicPr>
        <p:blipFill>
          <a:blip r:embed="rId4"/>
          <a:stretch>
            <a:fillRect/>
          </a:stretch>
        </p:blipFill>
        <p:spPr>
          <a:xfrm>
            <a:off x="6596063" y="488157"/>
            <a:ext cx="2319337" cy="2319337"/>
          </a:xfrm>
          <a:prstGeom prst="rect">
            <a:avLst/>
          </a:prstGeom>
        </p:spPr>
      </p:pic>
    </p:spTree>
    <p:extLst>
      <p:ext uri="{BB962C8B-B14F-4D97-AF65-F5344CB8AC3E}">
        <p14:creationId xmlns:p14="http://schemas.microsoft.com/office/powerpoint/2010/main" val="2220047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574" y="122927"/>
            <a:ext cx="8229600" cy="1143000"/>
          </a:xfrm>
        </p:spPr>
        <p:txBody>
          <a:bodyPr/>
          <a:lstStyle/>
          <a:p>
            <a:r>
              <a:rPr lang="en-US" dirty="0"/>
              <a:t>The “Needle in the Haystack” Issue</a:t>
            </a:r>
          </a:p>
        </p:txBody>
      </p:sp>
      <p:sp>
        <p:nvSpPr>
          <p:cNvPr id="3" name="Content Placeholder 2"/>
          <p:cNvSpPr>
            <a:spLocks noGrp="1"/>
          </p:cNvSpPr>
          <p:nvPr>
            <p:ph idx="1"/>
          </p:nvPr>
        </p:nvSpPr>
        <p:spPr>
          <a:xfrm>
            <a:off x="450574" y="1265927"/>
            <a:ext cx="8229600" cy="4830073"/>
          </a:xfrm>
        </p:spPr>
        <p:txBody>
          <a:bodyPr>
            <a:normAutofit fontScale="55000" lnSpcReduction="20000"/>
          </a:bodyPr>
          <a:lstStyle/>
          <a:p>
            <a:r>
              <a:rPr lang="en-US" dirty="0"/>
              <a:t>The #1 reason network engineers shy away from analysis tools</a:t>
            </a:r>
          </a:p>
          <a:p>
            <a:endParaRPr lang="en-US" dirty="0"/>
          </a:p>
          <a:p>
            <a:r>
              <a:rPr lang="en-US" dirty="0"/>
              <a:t>Capture close to client first</a:t>
            </a:r>
          </a:p>
          <a:p>
            <a:endParaRPr lang="en-US" dirty="0"/>
          </a:p>
          <a:p>
            <a:r>
              <a:rPr lang="en-US" dirty="0"/>
              <a:t>Rarely use </a:t>
            </a:r>
            <a:r>
              <a:rPr lang="en-US" b="1" i="1" u="sng" dirty="0">
                <a:solidFill>
                  <a:srgbClr val="FF0000"/>
                </a:solidFill>
              </a:rPr>
              <a:t>capture</a:t>
            </a:r>
            <a:r>
              <a:rPr lang="en-US" b="1" u="sng" dirty="0">
                <a:solidFill>
                  <a:srgbClr val="FF0000"/>
                </a:solidFill>
              </a:rPr>
              <a:t> </a:t>
            </a:r>
            <a:r>
              <a:rPr lang="en-US" b="1" i="1" u="sng" dirty="0">
                <a:solidFill>
                  <a:srgbClr val="FF0000"/>
                </a:solidFill>
              </a:rPr>
              <a:t>filters</a:t>
            </a:r>
          </a:p>
          <a:p>
            <a:pPr lvl="1"/>
            <a:r>
              <a:rPr lang="en-US" dirty="0"/>
              <a:t>Okay if you are in the middle of the enterprise – Why?</a:t>
            </a:r>
          </a:p>
          <a:p>
            <a:endParaRPr lang="en-US" dirty="0"/>
          </a:p>
          <a:p>
            <a:r>
              <a:rPr lang="en-US" dirty="0"/>
              <a:t>Use </a:t>
            </a:r>
            <a:r>
              <a:rPr lang="en-US" b="1" i="1" u="sng" dirty="0">
                <a:solidFill>
                  <a:srgbClr val="FF0000"/>
                </a:solidFill>
              </a:rPr>
              <a:t>display filters </a:t>
            </a:r>
            <a:r>
              <a:rPr lang="en-US" dirty="0"/>
              <a:t>to exclude “good” traffic or focus on “bad” traffic</a:t>
            </a:r>
          </a:p>
          <a:p>
            <a:endParaRPr lang="en-US" dirty="0"/>
          </a:p>
          <a:p>
            <a:r>
              <a:rPr lang="en-US" dirty="0"/>
              <a:t>Colorize “bad” or “questionable” traffic</a:t>
            </a:r>
          </a:p>
          <a:p>
            <a:endParaRPr lang="en-US" dirty="0"/>
          </a:p>
          <a:p>
            <a:r>
              <a:rPr lang="en-US" dirty="0"/>
              <a:t>Add </a:t>
            </a:r>
            <a:r>
              <a:rPr lang="en-US" b="1" u="sng" dirty="0"/>
              <a:t>filter expression buttons </a:t>
            </a:r>
            <a:r>
              <a:rPr lang="en-US" dirty="0"/>
              <a:t>or </a:t>
            </a:r>
            <a:r>
              <a:rPr lang="en-US" b="1" u="sng" dirty="0"/>
              <a:t>specific profiles </a:t>
            </a:r>
            <a:r>
              <a:rPr lang="en-US" dirty="0"/>
              <a:t>to quickly find network problems</a:t>
            </a:r>
          </a:p>
          <a:p>
            <a:pPr lvl="1"/>
            <a:r>
              <a:rPr lang="en-US" dirty="0"/>
              <a:t>Lab</a:t>
            </a:r>
          </a:p>
          <a:p>
            <a:endParaRPr lang="en-US" dirty="0"/>
          </a:p>
          <a:p>
            <a:r>
              <a:rPr lang="en-US" dirty="0"/>
              <a:t>Reassemble for clarity/easy understanding</a:t>
            </a:r>
          </a:p>
          <a:p>
            <a:pPr lvl="1"/>
            <a:r>
              <a:rPr lang="en-US" dirty="0"/>
              <a:t>“Follow the stream”</a:t>
            </a:r>
          </a:p>
          <a:p>
            <a:endParaRPr lang="en-US" dirty="0"/>
          </a:p>
          <a:p>
            <a:r>
              <a:rPr lang="en-US" dirty="0"/>
              <a:t>Graph for visibility</a:t>
            </a:r>
          </a:p>
        </p:txBody>
      </p:sp>
      <p:sp>
        <p:nvSpPr>
          <p:cNvPr id="4" name="Slide Number Placeholder 3"/>
          <p:cNvSpPr>
            <a:spLocks noGrp="1"/>
          </p:cNvSpPr>
          <p:nvPr>
            <p:ph type="sldNum" sz="quarter" idx="12"/>
          </p:nvPr>
        </p:nvSpPr>
        <p:spPr/>
        <p:txBody>
          <a:bodyPr/>
          <a:lstStyle/>
          <a:p>
            <a:fld id="{4202DA1D-F5AA-421B-AC45-65E51852A5F9}" type="slidenum">
              <a:rPr lang="en-US" smtClean="0"/>
              <a:t>38</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1354" y="4343400"/>
            <a:ext cx="2427420" cy="1633840"/>
          </a:xfrm>
          <a:prstGeom prst="rect">
            <a:avLst/>
          </a:prstGeom>
        </p:spPr>
      </p:pic>
    </p:spTree>
    <p:extLst>
      <p:ext uri="{BB962C8B-B14F-4D97-AF65-F5344CB8AC3E}">
        <p14:creationId xmlns:p14="http://schemas.microsoft.com/office/powerpoint/2010/main" val="1910506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a:t>
            </a:r>
          </a:p>
        </p:txBody>
      </p:sp>
      <p:sp>
        <p:nvSpPr>
          <p:cNvPr id="3" name="Content Placeholder 2"/>
          <p:cNvSpPr>
            <a:spLocks noGrp="1"/>
          </p:cNvSpPr>
          <p:nvPr>
            <p:ph idx="1"/>
          </p:nvPr>
        </p:nvSpPr>
        <p:spPr>
          <a:xfrm>
            <a:off x="457200" y="1295400"/>
            <a:ext cx="8229600" cy="4505181"/>
          </a:xfrm>
        </p:spPr>
        <p:txBody>
          <a:bodyPr/>
          <a:lstStyle/>
          <a:p>
            <a:endParaRPr lang="en-US" dirty="0"/>
          </a:p>
        </p:txBody>
      </p:sp>
      <p:sp>
        <p:nvSpPr>
          <p:cNvPr id="4" name="Slide Number Placeholder 3"/>
          <p:cNvSpPr>
            <a:spLocks noGrp="1"/>
          </p:cNvSpPr>
          <p:nvPr>
            <p:ph type="sldNum" sz="quarter" idx="12"/>
          </p:nvPr>
        </p:nvSpPr>
        <p:spPr/>
        <p:txBody>
          <a:bodyPr/>
          <a:lstStyle/>
          <a:p>
            <a:fld id="{4202DA1D-F5AA-421B-AC45-65E51852A5F9}" type="slidenum">
              <a:rPr lang="en-US" smtClean="0"/>
              <a:t>39</a:t>
            </a:fld>
            <a:endParaRPr lang="en-US"/>
          </a:p>
        </p:txBody>
      </p:sp>
    </p:spTree>
    <p:extLst>
      <p:ext uri="{BB962C8B-B14F-4D97-AF65-F5344CB8AC3E}">
        <p14:creationId xmlns:p14="http://schemas.microsoft.com/office/powerpoint/2010/main" val="215347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3E856B5-B515-4344-B193-F4A8F0AC1C00}"/>
              </a:ext>
            </a:extLst>
          </p:cNvPr>
          <p:cNvPicPr>
            <a:picLocks noGrp="1" noChangeAspect="1"/>
          </p:cNvPicPr>
          <p:nvPr>
            <p:ph idx="1"/>
          </p:nvPr>
        </p:nvPicPr>
        <p:blipFill>
          <a:blip r:embed="rId3"/>
          <a:stretch>
            <a:fillRect/>
          </a:stretch>
        </p:blipFill>
        <p:spPr>
          <a:xfrm>
            <a:off x="389412" y="274638"/>
            <a:ext cx="8459618" cy="5745161"/>
          </a:xfrm>
          <a:prstGeom prst="rect">
            <a:avLst/>
          </a:prstGeom>
        </p:spPr>
      </p:pic>
      <p:sp>
        <p:nvSpPr>
          <p:cNvPr id="4" name="Slide Number Placeholder 3">
            <a:extLst>
              <a:ext uri="{FF2B5EF4-FFF2-40B4-BE49-F238E27FC236}">
                <a16:creationId xmlns:a16="http://schemas.microsoft.com/office/drawing/2014/main" id="{460C6C80-AFDB-4E18-A507-9824A66DFB07}"/>
              </a:ext>
            </a:extLst>
          </p:cNvPr>
          <p:cNvSpPr>
            <a:spLocks noGrp="1"/>
          </p:cNvSpPr>
          <p:nvPr>
            <p:ph type="sldNum" sz="quarter" idx="12"/>
          </p:nvPr>
        </p:nvSpPr>
        <p:spPr/>
        <p:txBody>
          <a:bodyPr/>
          <a:lstStyle/>
          <a:p>
            <a:fld id="{4202DA1D-F5AA-421B-AC45-65E51852A5F9}" type="slidenum">
              <a:rPr lang="en-US" smtClean="0"/>
              <a:t>4</a:t>
            </a:fld>
            <a:endParaRPr lang="en-US"/>
          </a:p>
        </p:txBody>
      </p:sp>
    </p:spTree>
    <p:extLst>
      <p:ext uri="{BB962C8B-B14F-4D97-AF65-F5344CB8AC3E}">
        <p14:creationId xmlns:p14="http://schemas.microsoft.com/office/powerpoint/2010/main" val="2360740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4" name="Slide Number Placeholder 3"/>
          <p:cNvSpPr>
            <a:spLocks noGrp="1"/>
          </p:cNvSpPr>
          <p:nvPr>
            <p:ph type="sldNum" sz="quarter" idx="12"/>
          </p:nvPr>
        </p:nvSpPr>
        <p:spPr/>
        <p:txBody>
          <a:bodyPr/>
          <a:lstStyle/>
          <a:p>
            <a:fld id="{4202DA1D-F5AA-421B-AC45-65E51852A5F9}" type="slidenum">
              <a:rPr lang="en-US" smtClean="0"/>
              <a:t>40</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1219200"/>
            <a:ext cx="4720604" cy="4720604"/>
          </a:xfrm>
        </p:spPr>
      </p:pic>
    </p:spTree>
    <p:extLst>
      <p:ext uri="{BB962C8B-B14F-4D97-AF65-F5344CB8AC3E}">
        <p14:creationId xmlns:p14="http://schemas.microsoft.com/office/powerpoint/2010/main" val="1454154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t>Chappell University</a:t>
            </a:r>
          </a:p>
          <a:p>
            <a:r>
              <a:rPr lang="en-US" dirty="0" err="1"/>
              <a:t>Chapell</a:t>
            </a:r>
            <a:r>
              <a:rPr lang="en-US" dirty="0"/>
              <a:t>, L. (2013) Wireshark 101</a:t>
            </a:r>
          </a:p>
        </p:txBody>
      </p:sp>
      <p:sp>
        <p:nvSpPr>
          <p:cNvPr id="4" name="Slide Number Placeholder 3"/>
          <p:cNvSpPr>
            <a:spLocks noGrp="1"/>
          </p:cNvSpPr>
          <p:nvPr>
            <p:ph type="sldNum" sz="quarter" idx="12"/>
          </p:nvPr>
        </p:nvSpPr>
        <p:spPr/>
        <p:txBody>
          <a:bodyPr/>
          <a:lstStyle/>
          <a:p>
            <a:fld id="{4202DA1D-F5AA-421B-AC45-65E51852A5F9}" type="slidenum">
              <a:rPr lang="en-US" smtClean="0"/>
              <a:t>41</a:t>
            </a:fld>
            <a:endParaRPr lang="en-US"/>
          </a:p>
        </p:txBody>
      </p:sp>
    </p:spTree>
    <p:extLst>
      <p:ext uri="{BB962C8B-B14F-4D97-AF65-F5344CB8AC3E}">
        <p14:creationId xmlns:p14="http://schemas.microsoft.com/office/powerpoint/2010/main" val="262705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202DA1D-F5AA-421B-AC45-65E51852A5F9}" type="slidenum">
              <a:rPr lang="en-US" smtClean="0"/>
              <a:t>42</a:t>
            </a:fld>
            <a:endParaRPr lang="en-US"/>
          </a:p>
        </p:txBody>
      </p:sp>
    </p:spTree>
    <p:extLst>
      <p:ext uri="{BB962C8B-B14F-4D97-AF65-F5344CB8AC3E}">
        <p14:creationId xmlns:p14="http://schemas.microsoft.com/office/powerpoint/2010/main" val="1876267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34022"/>
          </a:xfrm>
        </p:spPr>
        <p:txBody>
          <a:bodyPr>
            <a:normAutofit fontScale="90000"/>
          </a:bodyPr>
          <a:lstStyle/>
          <a:p>
            <a:r>
              <a:rPr lang="en-US" dirty="0"/>
              <a:t>The Interface</a:t>
            </a:r>
          </a:p>
        </p:txBody>
      </p:sp>
      <p:pic>
        <p:nvPicPr>
          <p:cNvPr id="5" name="Content Placeholder 4"/>
          <p:cNvPicPr>
            <a:picLocks noGrp="1" noChangeAspect="1"/>
          </p:cNvPicPr>
          <p:nvPr>
            <p:ph idx="1"/>
          </p:nvPr>
        </p:nvPicPr>
        <p:blipFill rotWithShape="1">
          <a:blip r:embed="rId2"/>
          <a:srcRect l="-230" t="-1" r="67852" b="4594"/>
          <a:stretch/>
        </p:blipFill>
        <p:spPr>
          <a:xfrm>
            <a:off x="1193545" y="1148735"/>
            <a:ext cx="6756909" cy="5286787"/>
          </a:xfrm>
          <a:prstGeom prst="rect">
            <a:avLst/>
          </a:prstGeom>
        </p:spPr>
      </p:pic>
      <p:sp>
        <p:nvSpPr>
          <p:cNvPr id="3" name="Slide Number Placeholder 2"/>
          <p:cNvSpPr>
            <a:spLocks noGrp="1"/>
          </p:cNvSpPr>
          <p:nvPr>
            <p:ph type="sldNum" sz="quarter" idx="12"/>
          </p:nvPr>
        </p:nvSpPr>
        <p:spPr/>
        <p:txBody>
          <a:bodyPr/>
          <a:lstStyle/>
          <a:p>
            <a:fld id="{E12E0D39-033E-654C-9E63-B0BEE63E8F7F}" type="slidenum">
              <a:rPr lang="en-US" smtClean="0">
                <a:solidFill>
                  <a:prstClr val="black">
                    <a:tint val="75000"/>
                  </a:prstClr>
                </a:solidFill>
              </a:rPr>
              <a:pPr/>
              <a:t>43</a:t>
            </a:fld>
            <a:endParaRPr lang="en-US" dirty="0">
              <a:solidFill>
                <a:prstClr val="black">
                  <a:tint val="75000"/>
                </a:prstClr>
              </a:solidFill>
            </a:endParaRPr>
          </a:p>
        </p:txBody>
      </p:sp>
    </p:spTree>
    <p:extLst>
      <p:ext uri="{BB962C8B-B14F-4D97-AF65-F5344CB8AC3E}">
        <p14:creationId xmlns:p14="http://schemas.microsoft.com/office/powerpoint/2010/main" val="1492728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8332"/>
          </a:xfrm>
        </p:spPr>
        <p:txBody>
          <a:bodyPr>
            <a:normAutofit fontScale="90000"/>
          </a:bodyPr>
          <a:lstStyle/>
          <a:p>
            <a:r>
              <a:rPr lang="en-US" dirty="0"/>
              <a:t>How to start a capture</a:t>
            </a:r>
          </a:p>
        </p:txBody>
      </p:sp>
      <p:sp>
        <p:nvSpPr>
          <p:cNvPr id="3" name="Content Placeholder 2"/>
          <p:cNvSpPr>
            <a:spLocks noGrp="1"/>
          </p:cNvSpPr>
          <p:nvPr>
            <p:ph idx="1"/>
          </p:nvPr>
        </p:nvSpPr>
        <p:spPr>
          <a:xfrm>
            <a:off x="457200" y="1097280"/>
            <a:ext cx="8229600" cy="5028883"/>
          </a:xfrm>
        </p:spPr>
        <p:txBody>
          <a:bodyPr>
            <a:normAutofit/>
          </a:bodyPr>
          <a:lstStyle/>
          <a:p>
            <a:r>
              <a:rPr lang="en-US" dirty="0"/>
              <a:t>Starting a capture can be done in multiple ways. The most common are:</a:t>
            </a:r>
          </a:p>
          <a:p>
            <a:pPr marL="514350" indent="-514350">
              <a:buFont typeface="+mj-lt"/>
              <a:buAutoNum type="arabicPeriod"/>
            </a:pPr>
            <a:r>
              <a:rPr lang="en-US" dirty="0"/>
              <a:t>Select an interface from the interface list: the capture begins immediately with the default option</a:t>
            </a:r>
          </a:p>
          <a:p>
            <a:pPr marL="514350" indent="-514350">
              <a:buFont typeface="+mj-lt"/>
              <a:buAutoNum type="arabicPeriod"/>
            </a:pPr>
            <a:r>
              <a:rPr lang="en-US" dirty="0"/>
              <a:t>Click on the Interface List</a:t>
            </a:r>
          </a:p>
          <a:p>
            <a:pPr marL="514350" indent="-514350">
              <a:buFont typeface="+mj-lt"/>
              <a:buAutoNum type="arabicPeriod"/>
            </a:pPr>
            <a:r>
              <a:rPr lang="en-US" dirty="0"/>
              <a:t>Click on the one of the</a:t>
            </a:r>
            <a:br>
              <a:rPr lang="en-US" dirty="0"/>
            </a:br>
            <a:r>
              <a:rPr lang="en-US" dirty="0"/>
              <a:t>two first icons of the</a:t>
            </a:r>
            <a:br>
              <a:rPr lang="en-US" dirty="0"/>
            </a:br>
            <a:r>
              <a:rPr lang="en-US" dirty="0"/>
              <a:t>ribbon  </a:t>
            </a:r>
          </a:p>
          <a:p>
            <a:pPr marL="514350" indent="-514350">
              <a:buFont typeface="+mj-lt"/>
              <a:buAutoNum type="arabicPeriod"/>
            </a:pPr>
            <a:endParaRPr lang="en-US" dirty="0"/>
          </a:p>
          <a:p>
            <a:pPr marL="514350" indent="-514350">
              <a:buFont typeface="+mj-lt"/>
              <a:buAutoNum type="arabicPeriod"/>
            </a:pPr>
            <a:endParaRPr lang="en-US" dirty="0"/>
          </a:p>
        </p:txBody>
      </p:sp>
      <p:pic>
        <p:nvPicPr>
          <p:cNvPr id="4" name="Picture 3" descr="Screen Shot 2011-12-12 at 13.06.47.png"/>
          <p:cNvPicPr>
            <a:picLocks noChangeAspect="1"/>
          </p:cNvPicPr>
          <p:nvPr/>
        </p:nvPicPr>
        <p:blipFill>
          <a:blip r:embed="rId2"/>
          <a:stretch>
            <a:fillRect/>
          </a:stretch>
        </p:blipFill>
        <p:spPr>
          <a:xfrm>
            <a:off x="5355993" y="3818661"/>
            <a:ext cx="1730536" cy="2190399"/>
          </a:xfrm>
          <a:prstGeom prst="rect">
            <a:avLst/>
          </a:prstGeom>
        </p:spPr>
      </p:pic>
      <p:sp>
        <p:nvSpPr>
          <p:cNvPr id="6" name="Rectangle 5"/>
          <p:cNvSpPr/>
          <p:nvPr/>
        </p:nvSpPr>
        <p:spPr>
          <a:xfrm>
            <a:off x="5355993" y="3983062"/>
            <a:ext cx="1730536" cy="60023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pic>
        <p:nvPicPr>
          <p:cNvPr id="7" name="Picture 6" descr="Screen Shot 2011-12-12 at 13.12.54.png"/>
          <p:cNvPicPr>
            <a:picLocks noChangeAspect="1"/>
          </p:cNvPicPr>
          <p:nvPr/>
        </p:nvPicPr>
        <p:blipFill>
          <a:blip r:embed="rId3"/>
          <a:stretch>
            <a:fillRect/>
          </a:stretch>
        </p:blipFill>
        <p:spPr>
          <a:xfrm>
            <a:off x="2320721" y="5462960"/>
            <a:ext cx="939800" cy="546100"/>
          </a:xfrm>
          <a:prstGeom prst="rect">
            <a:avLst/>
          </a:prstGeom>
        </p:spPr>
      </p:pic>
      <p:sp>
        <p:nvSpPr>
          <p:cNvPr id="5" name="Slide Number Placeholder 4"/>
          <p:cNvSpPr>
            <a:spLocks noGrp="1"/>
          </p:cNvSpPr>
          <p:nvPr>
            <p:ph type="sldNum" sz="quarter" idx="12"/>
          </p:nvPr>
        </p:nvSpPr>
        <p:spPr/>
        <p:txBody>
          <a:bodyPr/>
          <a:lstStyle/>
          <a:p>
            <a:fld id="{E12E0D39-033E-654C-9E63-B0BEE63E8F7F}" type="slidenum">
              <a:rPr lang="en-US" smtClean="0">
                <a:solidFill>
                  <a:prstClr val="black">
                    <a:tint val="75000"/>
                  </a:prstClr>
                </a:solidFill>
              </a:rPr>
              <a:pPr/>
              <a:t>44</a:t>
            </a:fld>
            <a:endParaRPr lang="en-US" dirty="0">
              <a:solidFill>
                <a:prstClr val="black">
                  <a:tint val="75000"/>
                </a:prstClr>
              </a:solidFill>
            </a:endParaRPr>
          </a:p>
        </p:txBody>
      </p:sp>
    </p:spTree>
    <p:extLst>
      <p:ext uri="{BB962C8B-B14F-4D97-AF65-F5344CB8AC3E}">
        <p14:creationId xmlns:p14="http://schemas.microsoft.com/office/powerpoint/2010/main" val="3267246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4231"/>
          </a:xfrm>
        </p:spPr>
        <p:txBody>
          <a:bodyPr>
            <a:normAutofit fontScale="90000"/>
          </a:bodyPr>
          <a:lstStyle/>
          <a:p>
            <a:r>
              <a:rPr lang="en-US" dirty="0"/>
              <a:t>How to start a capture</a:t>
            </a:r>
          </a:p>
        </p:txBody>
      </p:sp>
      <p:sp>
        <p:nvSpPr>
          <p:cNvPr id="3" name="Content Placeholder 2"/>
          <p:cNvSpPr>
            <a:spLocks noGrp="1"/>
          </p:cNvSpPr>
          <p:nvPr>
            <p:ph idx="1"/>
          </p:nvPr>
        </p:nvSpPr>
        <p:spPr>
          <a:xfrm>
            <a:off x="457200" y="1047306"/>
            <a:ext cx="8229600" cy="5078857"/>
          </a:xfrm>
        </p:spPr>
        <p:txBody>
          <a:bodyPr>
            <a:normAutofit fontScale="77500" lnSpcReduction="20000"/>
          </a:bodyPr>
          <a:lstStyle/>
          <a:p>
            <a:pPr marL="514350" indent="-514350">
              <a:buFont typeface="+mj-lt"/>
              <a:buAutoNum type="arabicPeriod" startAt="4"/>
            </a:pPr>
            <a:r>
              <a:rPr lang="en-US" dirty="0"/>
              <a:t>Press Ctrl+E</a:t>
            </a:r>
          </a:p>
          <a:p>
            <a:pPr marL="514350" indent="-514350">
              <a:buFont typeface="+mj-lt"/>
              <a:buAutoNum type="arabicPeriod" startAt="4"/>
            </a:pPr>
            <a:r>
              <a:rPr lang="en-US" dirty="0"/>
              <a:t>Use the Capture menu</a:t>
            </a:r>
          </a:p>
          <a:p>
            <a:pPr marL="514350" indent="-514350"/>
            <a:r>
              <a:rPr lang="en-US" dirty="0"/>
              <a:t>When you start a capture you can generally choose some options (except when you press CTRL+E or click directly on the interface: In these cases the capture starts immediately).</a:t>
            </a:r>
          </a:p>
          <a:p>
            <a:pPr marL="514350" indent="-514350"/>
            <a:r>
              <a:rPr lang="en-US" dirty="0"/>
              <a:t>The most important options you need to know in the option pane are:</a:t>
            </a:r>
            <a:br>
              <a:rPr lang="en-US" dirty="0"/>
            </a:br>
            <a:r>
              <a:rPr lang="en-US" dirty="0"/>
              <a:t>promiscuous mode, capture filter &amp; enable network name resolution.</a:t>
            </a:r>
          </a:p>
          <a:p>
            <a:pPr marL="514350" indent="-514350"/>
            <a:r>
              <a:rPr lang="en-US" dirty="0"/>
              <a:t>CAVEAT</a:t>
            </a:r>
            <a:r>
              <a:rPr lang="en-US" b="1" dirty="0">
                <a:solidFill>
                  <a:srgbClr val="FF0000"/>
                </a:solidFill>
              </a:rPr>
              <a:t>: </a:t>
            </a:r>
            <a:r>
              <a:rPr lang="en-US" dirty="0"/>
              <a:t>use the enable network name resolution option sparingly! This option will generate a lot of DNS requests and so DNS replies as well. You may not want to generate this kind of traffic.</a:t>
            </a:r>
          </a:p>
          <a:p>
            <a:pPr marL="514350" indent="-514350">
              <a:buNone/>
            </a:pPr>
            <a:r>
              <a:rPr lang="en-US" dirty="0"/>
              <a:t> </a:t>
            </a:r>
          </a:p>
        </p:txBody>
      </p:sp>
      <p:sp>
        <p:nvSpPr>
          <p:cNvPr id="4" name="Slide Number Placeholder 3"/>
          <p:cNvSpPr>
            <a:spLocks noGrp="1"/>
          </p:cNvSpPr>
          <p:nvPr>
            <p:ph type="sldNum" sz="quarter" idx="12"/>
          </p:nvPr>
        </p:nvSpPr>
        <p:spPr/>
        <p:txBody>
          <a:bodyPr/>
          <a:lstStyle/>
          <a:p>
            <a:fld id="{E12E0D39-033E-654C-9E63-B0BEE63E8F7F}" type="slidenum">
              <a:rPr lang="en-US" smtClean="0">
                <a:solidFill>
                  <a:prstClr val="black">
                    <a:tint val="75000"/>
                  </a:prstClr>
                </a:solidFill>
              </a:rPr>
              <a:pPr/>
              <a:t>45</a:t>
            </a:fld>
            <a:endParaRPr lang="en-US" dirty="0">
              <a:solidFill>
                <a:prstClr val="black">
                  <a:tint val="75000"/>
                </a:prstClr>
              </a:solidFill>
            </a:endParaRPr>
          </a:p>
        </p:txBody>
      </p:sp>
    </p:spTree>
    <p:extLst>
      <p:ext uri="{BB962C8B-B14F-4D97-AF65-F5344CB8AC3E}">
        <p14:creationId xmlns:p14="http://schemas.microsoft.com/office/powerpoint/2010/main" val="31462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Promiscuous mode or not? </a:t>
            </a:r>
          </a:p>
        </p:txBody>
      </p:sp>
      <p:sp>
        <p:nvSpPr>
          <p:cNvPr id="3" name="Content Placeholder 2"/>
          <p:cNvSpPr>
            <a:spLocks noGrp="1"/>
          </p:cNvSpPr>
          <p:nvPr>
            <p:ph idx="1"/>
          </p:nvPr>
        </p:nvSpPr>
        <p:spPr>
          <a:xfrm>
            <a:off x="457200" y="1417638"/>
            <a:ext cx="8229600" cy="4708526"/>
          </a:xfrm>
        </p:spPr>
        <p:txBody>
          <a:bodyPr>
            <a:normAutofit fontScale="62500" lnSpcReduction="20000"/>
          </a:bodyPr>
          <a:lstStyle/>
          <a:p>
            <a:r>
              <a:rPr lang="en-US" dirty="0"/>
              <a:t>In Promiscuous Mode your network interface is going to receive all the traffic even if it is not directed specifically to it.</a:t>
            </a:r>
            <a:br>
              <a:rPr lang="en-US" dirty="0"/>
            </a:br>
            <a:br>
              <a:rPr lang="en-US" dirty="0"/>
            </a:br>
            <a:r>
              <a:rPr lang="en-US" dirty="0"/>
              <a:t>Example: a device (IP 10.14.8.1) is trying to talk with another device (IP 10.14.8.2) on the same network segment.</a:t>
            </a:r>
            <a:br>
              <a:rPr lang="en-US" dirty="0"/>
            </a:br>
            <a:r>
              <a:rPr lang="en-US" dirty="0"/>
              <a:t>If you are in Promiscuous Mode you should be able to see the conversation even if it is not for you.</a:t>
            </a:r>
          </a:p>
          <a:p>
            <a:r>
              <a:rPr lang="en-US" dirty="0"/>
              <a:t>There are many factors that may limit your visibility while you are in Promiscuous Mode such as network switches! If your switch is a ‘’proper one’’ should direct the traffic from device A to device B to the switch ports where A and B are physically plugged in.</a:t>
            </a:r>
          </a:p>
          <a:p>
            <a:r>
              <a:rPr lang="en-US" dirty="0"/>
              <a:t>There are some solutions to this problem: configure the switch to repeat all the traffic to a SPAN port, use an HUB to connect the devices (if you are still able to find one) or ask budget to buy an Aggregating Network TAP)</a:t>
            </a:r>
          </a:p>
          <a:p>
            <a:r>
              <a:rPr lang="en-US" dirty="0"/>
              <a:t>If you are not in Promiscuous Mode you will be able to see all the traffic direct to you, broadcast and multicast traffic.</a:t>
            </a:r>
          </a:p>
        </p:txBody>
      </p:sp>
      <p:sp>
        <p:nvSpPr>
          <p:cNvPr id="4" name="Slide Number Placeholder 3"/>
          <p:cNvSpPr>
            <a:spLocks noGrp="1"/>
          </p:cNvSpPr>
          <p:nvPr>
            <p:ph type="sldNum" sz="quarter" idx="12"/>
          </p:nvPr>
        </p:nvSpPr>
        <p:spPr/>
        <p:txBody>
          <a:bodyPr/>
          <a:lstStyle/>
          <a:p>
            <a:fld id="{E12E0D39-033E-654C-9E63-B0BEE63E8F7F}" type="slidenum">
              <a:rPr lang="en-US" smtClean="0">
                <a:solidFill>
                  <a:prstClr val="black">
                    <a:tint val="75000"/>
                  </a:prstClr>
                </a:solidFill>
              </a:rPr>
              <a:pPr/>
              <a:t>46</a:t>
            </a:fld>
            <a:endParaRPr lang="en-US" dirty="0">
              <a:solidFill>
                <a:prstClr val="black">
                  <a:tint val="75000"/>
                </a:prstClr>
              </a:solidFill>
            </a:endParaRPr>
          </a:p>
        </p:txBody>
      </p:sp>
    </p:spTree>
    <p:extLst>
      <p:ext uri="{BB962C8B-B14F-4D97-AF65-F5344CB8AC3E}">
        <p14:creationId xmlns:p14="http://schemas.microsoft.com/office/powerpoint/2010/main" val="3139115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2592"/>
          </a:xfrm>
        </p:spPr>
        <p:txBody>
          <a:bodyPr>
            <a:normAutofit fontScale="90000"/>
          </a:bodyPr>
          <a:lstStyle/>
          <a:p>
            <a:r>
              <a:rPr lang="en-US" dirty="0"/>
              <a:t>Capture Filters</a:t>
            </a:r>
          </a:p>
        </p:txBody>
      </p:sp>
      <p:sp>
        <p:nvSpPr>
          <p:cNvPr id="3" name="Content Placeholder 2"/>
          <p:cNvSpPr>
            <a:spLocks noGrp="1"/>
          </p:cNvSpPr>
          <p:nvPr>
            <p:ph idx="1"/>
          </p:nvPr>
        </p:nvSpPr>
        <p:spPr>
          <a:xfrm>
            <a:off x="457200" y="857251"/>
            <a:ext cx="8229600" cy="662939"/>
          </a:xfrm>
        </p:spPr>
        <p:txBody>
          <a:bodyPr>
            <a:normAutofit/>
          </a:bodyPr>
          <a:lstStyle/>
          <a:p>
            <a:pPr marL="0" indent="0">
              <a:buNone/>
            </a:pPr>
            <a:r>
              <a:rPr lang="en-US" dirty="0"/>
              <a:t>Some Common and Capture Filters:</a:t>
            </a:r>
          </a:p>
          <a:p>
            <a:endParaRPr lang="en-US" dirty="0"/>
          </a:p>
        </p:txBody>
      </p:sp>
      <p:graphicFrame>
        <p:nvGraphicFramePr>
          <p:cNvPr id="5" name="Table 4"/>
          <p:cNvGraphicFramePr>
            <a:graphicFrameLocks noGrp="1"/>
          </p:cNvGraphicFramePr>
          <p:nvPr/>
        </p:nvGraphicFramePr>
        <p:xfrm>
          <a:off x="593300" y="1520191"/>
          <a:ext cx="7933480" cy="4630727"/>
        </p:xfrm>
        <a:graphic>
          <a:graphicData uri="http://schemas.openxmlformats.org/drawingml/2006/table">
            <a:tbl>
              <a:tblPr firstRow="1" bandRow="1">
                <a:tableStyleId>{5A111915-BE36-4E01-A7E5-04B1672EAD32}</a:tableStyleId>
              </a:tblPr>
              <a:tblGrid>
                <a:gridCol w="3314606">
                  <a:extLst>
                    <a:ext uri="{9D8B030D-6E8A-4147-A177-3AD203B41FA5}">
                      <a16:colId xmlns:a16="http://schemas.microsoft.com/office/drawing/2014/main" val="20000"/>
                    </a:ext>
                  </a:extLst>
                </a:gridCol>
                <a:gridCol w="4618874">
                  <a:extLst>
                    <a:ext uri="{9D8B030D-6E8A-4147-A177-3AD203B41FA5}">
                      <a16:colId xmlns:a16="http://schemas.microsoft.com/office/drawing/2014/main" val="20001"/>
                    </a:ext>
                  </a:extLst>
                </a:gridCol>
              </a:tblGrid>
              <a:tr h="386327">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86327">
                <a:tc>
                  <a:txBody>
                    <a:bodyPr/>
                    <a:lstStyle/>
                    <a:p>
                      <a:r>
                        <a:rPr lang="en-US" dirty="0"/>
                        <a:t>ip</a:t>
                      </a:r>
                    </a:p>
                  </a:txBody>
                  <a:tcPr/>
                </a:tc>
                <a:tc>
                  <a:txBody>
                    <a:bodyPr/>
                    <a:lstStyle/>
                    <a:p>
                      <a:r>
                        <a:rPr lang="en-US" dirty="0"/>
                        <a:t>Only</a:t>
                      </a:r>
                      <a:r>
                        <a:rPr lang="en-US" baseline="0" dirty="0"/>
                        <a:t> IP traffic</a:t>
                      </a:r>
                      <a:endParaRPr lang="en-US" dirty="0"/>
                    </a:p>
                  </a:txBody>
                  <a:tcPr/>
                </a:tc>
                <a:extLst>
                  <a:ext uri="{0D108BD9-81ED-4DB2-BD59-A6C34878D82A}">
                    <a16:rowId xmlns:a16="http://schemas.microsoft.com/office/drawing/2014/main" val="10001"/>
                  </a:ext>
                </a:extLst>
              </a:tr>
              <a:tr h="386327">
                <a:tc>
                  <a:txBody>
                    <a:bodyPr/>
                    <a:lstStyle/>
                    <a:p>
                      <a:r>
                        <a:rPr lang="en-US" dirty="0"/>
                        <a:t>tcp</a:t>
                      </a:r>
                    </a:p>
                  </a:txBody>
                  <a:tcPr/>
                </a:tc>
                <a:tc>
                  <a:txBody>
                    <a:bodyPr/>
                    <a:lstStyle/>
                    <a:p>
                      <a:r>
                        <a:rPr lang="en-US" dirty="0"/>
                        <a:t>Only TCP traffic</a:t>
                      </a:r>
                    </a:p>
                  </a:txBody>
                  <a:tcPr/>
                </a:tc>
                <a:extLst>
                  <a:ext uri="{0D108BD9-81ED-4DB2-BD59-A6C34878D82A}">
                    <a16:rowId xmlns:a16="http://schemas.microsoft.com/office/drawing/2014/main" val="10002"/>
                  </a:ext>
                </a:extLst>
              </a:tr>
              <a:tr h="386327">
                <a:tc>
                  <a:txBody>
                    <a:bodyPr/>
                    <a:lstStyle/>
                    <a:p>
                      <a:r>
                        <a:rPr lang="en-US" dirty="0"/>
                        <a:t>udp</a:t>
                      </a:r>
                    </a:p>
                  </a:txBody>
                  <a:tcPr/>
                </a:tc>
                <a:tc>
                  <a:txBody>
                    <a:bodyPr/>
                    <a:lstStyle/>
                    <a:p>
                      <a:r>
                        <a:rPr lang="en-US" dirty="0"/>
                        <a:t>Only</a:t>
                      </a:r>
                      <a:r>
                        <a:rPr lang="en-US" baseline="0" dirty="0"/>
                        <a:t> UDP traffic</a:t>
                      </a:r>
                      <a:endParaRPr lang="en-US" dirty="0"/>
                    </a:p>
                  </a:txBody>
                  <a:tcPr/>
                </a:tc>
                <a:extLst>
                  <a:ext uri="{0D108BD9-81ED-4DB2-BD59-A6C34878D82A}">
                    <a16:rowId xmlns:a16="http://schemas.microsoft.com/office/drawing/2014/main" val="10003"/>
                  </a:ext>
                </a:extLst>
              </a:tr>
              <a:tr h="386327">
                <a:tc>
                  <a:txBody>
                    <a:bodyPr/>
                    <a:lstStyle/>
                    <a:p>
                      <a:r>
                        <a:rPr lang="en-US" dirty="0"/>
                        <a:t>host 192.168.0.1</a:t>
                      </a:r>
                    </a:p>
                  </a:txBody>
                  <a:tcPr/>
                </a:tc>
                <a:tc>
                  <a:txBody>
                    <a:bodyPr/>
                    <a:lstStyle/>
                    <a:p>
                      <a:r>
                        <a:rPr lang="en-US" dirty="0"/>
                        <a:t>All the traffic</a:t>
                      </a:r>
                      <a:r>
                        <a:rPr lang="en-US" baseline="0" dirty="0"/>
                        <a:t> to/for 192.168.0.1</a:t>
                      </a:r>
                      <a:endParaRPr lang="en-US" dirty="0"/>
                    </a:p>
                  </a:txBody>
                  <a:tcPr/>
                </a:tc>
                <a:extLst>
                  <a:ext uri="{0D108BD9-81ED-4DB2-BD59-A6C34878D82A}">
                    <a16:rowId xmlns:a16="http://schemas.microsoft.com/office/drawing/2014/main" val="10004"/>
                  </a:ext>
                </a:extLst>
              </a:tr>
              <a:tr h="386327">
                <a:tc>
                  <a:txBody>
                    <a:bodyPr/>
                    <a:lstStyle/>
                    <a:p>
                      <a:r>
                        <a:rPr lang="en-US" baseline="0" dirty="0"/>
                        <a:t>not broadcast and not multicast</a:t>
                      </a:r>
                      <a:endParaRPr lang="en-US" dirty="0"/>
                    </a:p>
                  </a:txBody>
                  <a:tcPr/>
                </a:tc>
                <a:tc>
                  <a:txBody>
                    <a:bodyPr/>
                    <a:lstStyle/>
                    <a:p>
                      <a:r>
                        <a:rPr lang="en-US" dirty="0"/>
                        <a:t>Self explanatory</a:t>
                      </a:r>
                    </a:p>
                  </a:txBody>
                  <a:tcPr/>
                </a:tc>
                <a:extLst>
                  <a:ext uri="{0D108BD9-81ED-4DB2-BD59-A6C34878D82A}">
                    <a16:rowId xmlns:a16="http://schemas.microsoft.com/office/drawing/2014/main" val="10005"/>
                  </a:ext>
                </a:extLst>
              </a:tr>
              <a:tr h="386327">
                <a:tc>
                  <a:txBody>
                    <a:bodyPr/>
                    <a:lstStyle/>
                    <a:p>
                      <a:r>
                        <a:rPr lang="en-US" dirty="0"/>
                        <a:t>ether</a:t>
                      </a:r>
                      <a:r>
                        <a:rPr lang="en-US" baseline="0" dirty="0"/>
                        <a:t> src 10:10:EA:11:33:22</a:t>
                      </a:r>
                      <a:endParaRPr lang="en-US" dirty="0"/>
                    </a:p>
                  </a:txBody>
                  <a:tcPr/>
                </a:tc>
                <a:tc>
                  <a:txBody>
                    <a:bodyPr/>
                    <a:lstStyle/>
                    <a:p>
                      <a:r>
                        <a:rPr lang="en-US" dirty="0"/>
                        <a:t>All the Ethernet</a:t>
                      </a:r>
                      <a:r>
                        <a:rPr lang="en-US" baseline="0" dirty="0"/>
                        <a:t> traffic from that MAC address</a:t>
                      </a:r>
                      <a:endParaRPr lang="en-US" dirty="0"/>
                    </a:p>
                  </a:txBody>
                  <a:tcPr/>
                </a:tc>
                <a:extLst>
                  <a:ext uri="{0D108BD9-81ED-4DB2-BD59-A6C34878D82A}">
                    <a16:rowId xmlns:a16="http://schemas.microsoft.com/office/drawing/2014/main" val="10006"/>
                  </a:ext>
                </a:extLst>
              </a:tr>
              <a:tr h="38632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ether</a:t>
                      </a:r>
                      <a:r>
                        <a:rPr lang="en-US" baseline="0" dirty="0"/>
                        <a:t> dst 10:10:EA:11:33:22</a:t>
                      </a:r>
                      <a:endParaRPr lang="en-US" dirty="0"/>
                    </a:p>
                  </a:txBody>
                  <a:tcPr/>
                </a:tc>
                <a:tc>
                  <a:txBody>
                    <a:bodyPr/>
                    <a:lstStyle/>
                    <a:p>
                      <a:r>
                        <a:rPr lang="en-US" dirty="0"/>
                        <a:t>All the Ethernet</a:t>
                      </a:r>
                      <a:r>
                        <a:rPr lang="en-US" baseline="0" dirty="0"/>
                        <a:t> traffic to that MAC address</a:t>
                      </a:r>
                      <a:endParaRPr lang="en-US" dirty="0"/>
                    </a:p>
                  </a:txBody>
                  <a:tcPr/>
                </a:tc>
                <a:extLst>
                  <a:ext uri="{0D108BD9-81ED-4DB2-BD59-A6C34878D82A}">
                    <a16:rowId xmlns:a16="http://schemas.microsoft.com/office/drawing/2014/main" val="10007"/>
                  </a:ext>
                </a:extLst>
              </a:tr>
              <a:tr h="48697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ether</a:t>
                      </a:r>
                      <a:r>
                        <a:rPr lang="en-US" baseline="0" dirty="0"/>
                        <a:t> host 10:10:EA:11:33:22</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All</a:t>
                      </a:r>
                      <a:r>
                        <a:rPr lang="en-US" baseline="0" dirty="0"/>
                        <a:t> the </a:t>
                      </a:r>
                      <a:r>
                        <a:rPr lang="en-US" dirty="0"/>
                        <a:t>Ethernet</a:t>
                      </a:r>
                      <a:r>
                        <a:rPr lang="en-US" baseline="0" dirty="0"/>
                        <a:t> traffic to/for that MAC address</a:t>
                      </a:r>
                      <a:endParaRPr lang="en-US" dirty="0"/>
                    </a:p>
                  </a:txBody>
                  <a:tcPr/>
                </a:tc>
                <a:extLst>
                  <a:ext uri="{0D108BD9-81ED-4DB2-BD59-A6C34878D82A}">
                    <a16:rowId xmlns:a16="http://schemas.microsoft.com/office/drawing/2014/main" val="10008"/>
                  </a:ext>
                </a:extLst>
              </a:tr>
              <a:tr h="666811">
                <a:tc>
                  <a:txBody>
                    <a:bodyPr/>
                    <a:lstStyle/>
                    <a:p>
                      <a:r>
                        <a:rPr lang="en-US" dirty="0"/>
                        <a:t>port 80</a:t>
                      </a:r>
                    </a:p>
                  </a:txBody>
                  <a:tcPr/>
                </a:tc>
                <a:tc>
                  <a:txBody>
                    <a:bodyPr/>
                    <a:lstStyle/>
                    <a:p>
                      <a:r>
                        <a:rPr lang="en-US" dirty="0"/>
                        <a:t>Udp or Tcp traffic where the source or destination port is the</a:t>
                      </a:r>
                      <a:r>
                        <a:rPr lang="en-US" baseline="0" dirty="0"/>
                        <a:t> 80</a:t>
                      </a:r>
                      <a:endParaRPr lang="en-US" dirty="0"/>
                    </a:p>
                  </a:txBody>
                  <a:tcPr/>
                </a:tc>
                <a:extLst>
                  <a:ext uri="{0D108BD9-81ED-4DB2-BD59-A6C34878D82A}">
                    <a16:rowId xmlns:a16="http://schemas.microsoft.com/office/drawing/2014/main" val="10009"/>
                  </a:ext>
                </a:extLst>
              </a:tr>
              <a:tr h="386327">
                <a:tc>
                  <a:txBody>
                    <a:bodyPr/>
                    <a:lstStyle/>
                    <a:p>
                      <a:r>
                        <a:rPr lang="en-US" baseline="0" dirty="0"/>
                        <a:t> tcp and udp</a:t>
                      </a:r>
                      <a:endParaRPr lang="en-US" dirty="0"/>
                    </a:p>
                  </a:txBody>
                  <a:tcPr/>
                </a:tc>
                <a:tc>
                  <a:txBody>
                    <a:bodyPr/>
                    <a:lstStyle/>
                    <a:p>
                      <a:r>
                        <a:rPr lang="en-US" dirty="0"/>
                        <a:t>Only</a:t>
                      </a:r>
                      <a:r>
                        <a:rPr lang="en-US" baseline="0" dirty="0"/>
                        <a:t> TCP and UDP traffic</a:t>
                      </a:r>
                      <a:endParaRPr lang="en-US" dirty="0"/>
                    </a:p>
                  </a:txBody>
                  <a:tcPr/>
                </a:tc>
                <a:extLst>
                  <a:ext uri="{0D108BD9-81ED-4DB2-BD59-A6C34878D82A}">
                    <a16:rowId xmlns:a16="http://schemas.microsoft.com/office/drawing/2014/main" val="10010"/>
                  </a:ext>
                </a:extLst>
              </a:tr>
            </a:tbl>
          </a:graphicData>
        </a:graphic>
      </p:graphicFrame>
      <p:sp>
        <p:nvSpPr>
          <p:cNvPr id="4" name="Slide Number Placeholder 3"/>
          <p:cNvSpPr>
            <a:spLocks noGrp="1"/>
          </p:cNvSpPr>
          <p:nvPr>
            <p:ph type="sldNum" sz="quarter" idx="12"/>
          </p:nvPr>
        </p:nvSpPr>
        <p:spPr/>
        <p:txBody>
          <a:bodyPr/>
          <a:lstStyle/>
          <a:p>
            <a:fld id="{E12E0D39-033E-654C-9E63-B0BEE63E8F7F}" type="slidenum">
              <a:rPr lang="en-US" smtClean="0">
                <a:solidFill>
                  <a:prstClr val="black">
                    <a:tint val="75000"/>
                  </a:prstClr>
                </a:solidFill>
              </a:rPr>
              <a:pPr/>
              <a:t>47</a:t>
            </a:fld>
            <a:endParaRPr lang="en-US" dirty="0">
              <a:solidFill>
                <a:prstClr val="black">
                  <a:tint val="75000"/>
                </a:prstClr>
              </a:solidFill>
            </a:endParaRPr>
          </a:p>
        </p:txBody>
      </p:sp>
    </p:spTree>
    <p:extLst>
      <p:ext uri="{BB962C8B-B14F-4D97-AF65-F5344CB8AC3E}">
        <p14:creationId xmlns:p14="http://schemas.microsoft.com/office/powerpoint/2010/main" val="681153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161"/>
          </a:xfrm>
        </p:spPr>
        <p:txBody>
          <a:bodyPr>
            <a:normAutofit fontScale="90000"/>
          </a:bodyPr>
          <a:lstStyle/>
          <a:p>
            <a:r>
              <a:rPr lang="en-US" dirty="0"/>
              <a:t>Display Filters	</a:t>
            </a:r>
          </a:p>
        </p:txBody>
      </p:sp>
      <p:sp>
        <p:nvSpPr>
          <p:cNvPr id="3" name="Content Placeholder 2"/>
          <p:cNvSpPr>
            <a:spLocks noGrp="1"/>
          </p:cNvSpPr>
          <p:nvPr>
            <p:ph idx="1"/>
          </p:nvPr>
        </p:nvSpPr>
        <p:spPr>
          <a:xfrm>
            <a:off x="457200" y="1093943"/>
            <a:ext cx="8229600" cy="5032221"/>
          </a:xfrm>
        </p:spPr>
        <p:txBody>
          <a:bodyPr>
            <a:normAutofit fontScale="77500" lnSpcReduction="20000"/>
          </a:bodyPr>
          <a:lstStyle/>
          <a:p>
            <a:r>
              <a:rPr lang="en-US" dirty="0"/>
              <a:t>Display filters: their knowledge is essential to analyze the traffic. They help us to display only the interesting traffic and solve the famous ‘’needle in the haystack” problem</a:t>
            </a:r>
          </a:p>
          <a:p>
            <a:r>
              <a:rPr lang="en-US" dirty="0"/>
              <a:t>They can be applied while you are capturing or after the capture is finished.</a:t>
            </a:r>
          </a:p>
          <a:p>
            <a:r>
              <a:rPr lang="en-US" dirty="0"/>
              <a:t>Their syntax is used for Columns definition and coloring rules as well.</a:t>
            </a:r>
          </a:p>
          <a:p>
            <a:r>
              <a:rPr lang="en-US" dirty="0"/>
              <a:t>Wireshark comes already with a predefined list of filters that can be used as example (starting point)</a:t>
            </a:r>
          </a:p>
          <a:p>
            <a:r>
              <a:rPr lang="en-US" dirty="0"/>
              <a:t>Display Filters as the Capture Filters are case sensitive ! HTTP is not the same of http</a:t>
            </a:r>
          </a:p>
          <a:p>
            <a:r>
              <a:rPr lang="en-US" dirty="0"/>
              <a:t>Fortunately when you type filters in the filter field you can use </a:t>
            </a:r>
            <a:r>
              <a:rPr lang="en-US" dirty="0" err="1"/>
              <a:t>Intellisense</a:t>
            </a:r>
            <a:r>
              <a:rPr lang="en-US" dirty="0"/>
              <a:t>.</a:t>
            </a:r>
          </a:p>
        </p:txBody>
      </p:sp>
      <p:sp>
        <p:nvSpPr>
          <p:cNvPr id="4" name="Slide Number Placeholder 3"/>
          <p:cNvSpPr>
            <a:spLocks noGrp="1"/>
          </p:cNvSpPr>
          <p:nvPr>
            <p:ph type="sldNum" sz="quarter" idx="12"/>
          </p:nvPr>
        </p:nvSpPr>
        <p:spPr/>
        <p:txBody>
          <a:bodyPr/>
          <a:lstStyle/>
          <a:p>
            <a:fld id="{E12E0D39-033E-654C-9E63-B0BEE63E8F7F}" type="slidenum">
              <a:rPr lang="en-US" smtClean="0">
                <a:solidFill>
                  <a:prstClr val="black">
                    <a:tint val="75000"/>
                  </a:prstClr>
                </a:solidFill>
              </a:rPr>
              <a:pPr/>
              <a:t>48</a:t>
            </a:fld>
            <a:endParaRPr lang="en-US" dirty="0">
              <a:solidFill>
                <a:prstClr val="black">
                  <a:tint val="75000"/>
                </a:prstClr>
              </a:solidFill>
            </a:endParaRPr>
          </a:p>
        </p:txBody>
      </p:sp>
    </p:spTree>
    <p:extLst>
      <p:ext uri="{BB962C8B-B14F-4D97-AF65-F5344CB8AC3E}">
        <p14:creationId xmlns:p14="http://schemas.microsoft.com/office/powerpoint/2010/main" val="1568293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6808"/>
          </a:xfrm>
        </p:spPr>
        <p:txBody>
          <a:bodyPr>
            <a:normAutofit fontScale="90000"/>
          </a:bodyPr>
          <a:lstStyle/>
          <a:p>
            <a:r>
              <a:rPr lang="en-US" dirty="0"/>
              <a:t>Display Filters</a:t>
            </a:r>
          </a:p>
        </p:txBody>
      </p:sp>
      <p:sp>
        <p:nvSpPr>
          <p:cNvPr id="3" name="Content Placeholder 2"/>
          <p:cNvSpPr>
            <a:spLocks noGrp="1"/>
          </p:cNvSpPr>
          <p:nvPr>
            <p:ph idx="1"/>
          </p:nvPr>
        </p:nvSpPr>
        <p:spPr>
          <a:xfrm>
            <a:off x="457200" y="871446"/>
            <a:ext cx="8229600" cy="5254717"/>
          </a:xfrm>
        </p:spPr>
        <p:txBody>
          <a:bodyPr>
            <a:normAutofit fontScale="77500" lnSpcReduction="20000"/>
          </a:bodyPr>
          <a:lstStyle/>
          <a:p>
            <a:r>
              <a:rPr lang="en-US" dirty="0"/>
              <a:t>To create a filter you can simply type it in the filter field and get the advantage of Intellisense.</a:t>
            </a:r>
          </a:p>
          <a:p>
            <a:r>
              <a:rPr lang="en-US" dirty="0"/>
              <a:t>Another way to create a filter is to explode a packet in the details section, click on a particular section of it, then right click and choose Prepare Filter or Apply filter.</a:t>
            </a:r>
          </a:p>
          <a:p>
            <a:r>
              <a:rPr lang="en-US" dirty="0"/>
              <a:t>The difference between apply and prepare is that Apply will immediately apply the filter instead prepare will only prepare the filter in the filter field and then you will need to press the Apply button. The advantage is that you can have a look to the syntax generated and eventually amend it before to apply it.</a:t>
            </a:r>
          </a:p>
          <a:p>
            <a:r>
              <a:rPr lang="en-US" dirty="0"/>
              <a:t>Another way is to press the Expression button that’s near the Filter field: a GUI to help you to formulate the expression will appear.</a:t>
            </a:r>
          </a:p>
          <a:p>
            <a:endParaRPr lang="en-US" dirty="0"/>
          </a:p>
        </p:txBody>
      </p:sp>
      <p:sp>
        <p:nvSpPr>
          <p:cNvPr id="4" name="Slide Number Placeholder 3"/>
          <p:cNvSpPr>
            <a:spLocks noGrp="1"/>
          </p:cNvSpPr>
          <p:nvPr>
            <p:ph type="sldNum" sz="quarter" idx="12"/>
          </p:nvPr>
        </p:nvSpPr>
        <p:spPr/>
        <p:txBody>
          <a:bodyPr/>
          <a:lstStyle/>
          <a:p>
            <a:fld id="{E12E0D39-033E-654C-9E63-B0BEE63E8F7F}" type="slidenum">
              <a:rPr lang="en-US" smtClean="0">
                <a:solidFill>
                  <a:prstClr val="black">
                    <a:tint val="75000"/>
                  </a:prstClr>
                </a:solidFill>
              </a:rPr>
              <a:pPr/>
              <a:t>49</a:t>
            </a:fld>
            <a:endParaRPr lang="en-US" dirty="0">
              <a:solidFill>
                <a:prstClr val="black">
                  <a:tint val="75000"/>
                </a:prstClr>
              </a:solidFill>
            </a:endParaRPr>
          </a:p>
        </p:txBody>
      </p:sp>
    </p:spTree>
    <p:extLst>
      <p:ext uri="{BB962C8B-B14F-4D97-AF65-F5344CB8AC3E}">
        <p14:creationId xmlns:p14="http://schemas.microsoft.com/office/powerpoint/2010/main" val="2781317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3B806-9110-4FEE-8F9E-AD2E29ED4D01}"/>
              </a:ext>
            </a:extLst>
          </p:cNvPr>
          <p:cNvSpPr>
            <a:spLocks noGrp="1"/>
          </p:cNvSpPr>
          <p:nvPr>
            <p:ph type="title"/>
          </p:nvPr>
        </p:nvSpPr>
        <p:spPr/>
        <p:txBody>
          <a:bodyPr/>
          <a:lstStyle/>
          <a:p>
            <a:r>
              <a:rPr lang="en-US" dirty="0"/>
              <a:t>Packet Analysis</a:t>
            </a:r>
          </a:p>
        </p:txBody>
      </p:sp>
      <p:sp>
        <p:nvSpPr>
          <p:cNvPr id="3" name="Content Placeholder 2">
            <a:extLst>
              <a:ext uri="{FF2B5EF4-FFF2-40B4-BE49-F238E27FC236}">
                <a16:creationId xmlns:a16="http://schemas.microsoft.com/office/drawing/2014/main" id="{B994056C-5F9B-4296-858D-93E3D947A24B}"/>
              </a:ext>
            </a:extLst>
          </p:cNvPr>
          <p:cNvSpPr>
            <a:spLocks noGrp="1"/>
          </p:cNvSpPr>
          <p:nvPr>
            <p:ph idx="1"/>
          </p:nvPr>
        </p:nvSpPr>
        <p:spPr/>
        <p:txBody>
          <a:bodyPr/>
          <a:lstStyle/>
          <a:p>
            <a:pPr lvl="1"/>
            <a:r>
              <a:rPr lang="en-US" dirty="0"/>
              <a:t>A </a:t>
            </a:r>
            <a:r>
              <a:rPr lang="en-US" u="sng" dirty="0"/>
              <a:t>packet analyzer </a:t>
            </a:r>
            <a:r>
              <a:rPr lang="en-US" dirty="0"/>
              <a:t>or packet sniffer is a computer program (or hardware) that can </a:t>
            </a:r>
            <a:r>
              <a:rPr lang="en-US" i="1" dirty="0"/>
              <a:t>intercept</a:t>
            </a:r>
            <a:r>
              <a:rPr lang="en-US" dirty="0"/>
              <a:t> and </a:t>
            </a:r>
            <a:r>
              <a:rPr lang="en-US" i="1" dirty="0"/>
              <a:t>log</a:t>
            </a:r>
            <a:r>
              <a:rPr lang="en-US" dirty="0"/>
              <a:t> traffic that passes over a computer network or part of a network. </a:t>
            </a:r>
          </a:p>
          <a:p>
            <a:pPr lvl="2"/>
            <a:r>
              <a:rPr lang="en-US" u="sng" dirty="0"/>
              <a:t>Packet capture </a:t>
            </a:r>
            <a:r>
              <a:rPr lang="en-US" dirty="0"/>
              <a:t>is the process of intercepting and logging traffic</a:t>
            </a:r>
          </a:p>
          <a:p>
            <a:pPr lvl="2"/>
            <a:endParaRPr lang="en-US" dirty="0"/>
          </a:p>
          <a:p>
            <a:pPr lvl="1"/>
            <a:r>
              <a:rPr lang="en-US" dirty="0"/>
              <a:t>One of the most important </a:t>
            </a:r>
            <a:r>
              <a:rPr lang="en-US" u="sng" dirty="0"/>
              <a:t>tools</a:t>
            </a:r>
            <a:r>
              <a:rPr lang="en-US" dirty="0"/>
              <a:t> for a network engineer!</a:t>
            </a:r>
          </a:p>
        </p:txBody>
      </p:sp>
      <p:sp>
        <p:nvSpPr>
          <p:cNvPr id="4" name="Slide Number Placeholder 3">
            <a:extLst>
              <a:ext uri="{FF2B5EF4-FFF2-40B4-BE49-F238E27FC236}">
                <a16:creationId xmlns:a16="http://schemas.microsoft.com/office/drawing/2014/main" id="{D08CB1C4-14A8-4503-ACDC-35EAD77F2DD8}"/>
              </a:ext>
            </a:extLst>
          </p:cNvPr>
          <p:cNvSpPr>
            <a:spLocks noGrp="1"/>
          </p:cNvSpPr>
          <p:nvPr>
            <p:ph type="sldNum" sz="quarter" idx="12"/>
          </p:nvPr>
        </p:nvSpPr>
        <p:spPr/>
        <p:txBody>
          <a:bodyPr/>
          <a:lstStyle/>
          <a:p>
            <a:fld id="{4202DA1D-F5AA-421B-AC45-65E51852A5F9}" type="slidenum">
              <a:rPr lang="en-US" smtClean="0"/>
              <a:t>5</a:t>
            </a:fld>
            <a:endParaRPr lang="en-US"/>
          </a:p>
        </p:txBody>
      </p:sp>
      <p:pic>
        <p:nvPicPr>
          <p:cNvPr id="5" name="Picture 4">
            <a:extLst>
              <a:ext uri="{FF2B5EF4-FFF2-40B4-BE49-F238E27FC236}">
                <a16:creationId xmlns:a16="http://schemas.microsoft.com/office/drawing/2014/main" id="{D3A1B1B9-5FC3-4832-AD70-EE753CBF3C3D}"/>
              </a:ext>
            </a:extLst>
          </p:cNvPr>
          <p:cNvPicPr>
            <a:picLocks noChangeAspect="1"/>
          </p:cNvPicPr>
          <p:nvPr/>
        </p:nvPicPr>
        <p:blipFill>
          <a:blip r:embed="rId2"/>
          <a:stretch>
            <a:fillRect/>
          </a:stretch>
        </p:blipFill>
        <p:spPr>
          <a:xfrm>
            <a:off x="6719305" y="7784"/>
            <a:ext cx="2452687" cy="1397413"/>
          </a:xfrm>
          <a:prstGeom prst="rect">
            <a:avLst/>
          </a:prstGeom>
        </p:spPr>
      </p:pic>
    </p:spTree>
    <p:extLst>
      <p:ext uri="{BB962C8B-B14F-4D97-AF65-F5344CB8AC3E}">
        <p14:creationId xmlns:p14="http://schemas.microsoft.com/office/powerpoint/2010/main" val="1337082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9305"/>
          </a:xfrm>
        </p:spPr>
        <p:txBody>
          <a:bodyPr/>
          <a:lstStyle/>
          <a:p>
            <a:r>
              <a:rPr lang="en-US" dirty="0"/>
              <a:t>Display Filters</a:t>
            </a:r>
          </a:p>
        </p:txBody>
      </p:sp>
      <p:sp>
        <p:nvSpPr>
          <p:cNvPr id="3" name="Content Placeholder 2"/>
          <p:cNvSpPr>
            <a:spLocks noGrp="1"/>
          </p:cNvSpPr>
          <p:nvPr>
            <p:ph idx="1"/>
          </p:nvPr>
        </p:nvSpPr>
        <p:spPr>
          <a:xfrm>
            <a:off x="457200" y="1279358"/>
            <a:ext cx="8229600" cy="4846806"/>
          </a:xfrm>
        </p:spPr>
        <p:txBody>
          <a:bodyPr>
            <a:normAutofit/>
          </a:bodyPr>
          <a:lstStyle/>
          <a:p>
            <a:r>
              <a:rPr lang="en-US" dirty="0"/>
              <a:t>But what about if I want to filter a certain field but I do not know its name?</a:t>
            </a:r>
          </a:p>
          <a:p>
            <a:pPr lvl="1"/>
            <a:r>
              <a:rPr lang="en-US" dirty="0"/>
              <a:t>The simplest way is to explode the packet and select the field in the Packet Display section and have a look to the Status Bar.</a:t>
            </a:r>
          </a:p>
          <a:p>
            <a:endParaRPr lang="en-US" dirty="0"/>
          </a:p>
          <a:p>
            <a:r>
              <a:rPr lang="en-US" dirty="0"/>
              <a:t>In this case we selected the Do not fragment field and its syntax is </a:t>
            </a:r>
            <a:r>
              <a:rPr lang="en-US" dirty="0" err="1"/>
              <a:t>ip.flags.df</a:t>
            </a:r>
            <a:r>
              <a:rPr lang="en-US" dirty="0"/>
              <a:t> == 1 (1 is set , 0 is not)</a:t>
            </a:r>
          </a:p>
        </p:txBody>
      </p:sp>
      <p:pic>
        <p:nvPicPr>
          <p:cNvPr id="4" name="Picture 3" descr="Screen Shot 2011-12-12 at 18.01.20.png"/>
          <p:cNvPicPr>
            <a:picLocks noChangeAspect="1"/>
          </p:cNvPicPr>
          <p:nvPr/>
        </p:nvPicPr>
        <p:blipFill>
          <a:blip r:embed="rId2"/>
          <a:stretch>
            <a:fillRect/>
          </a:stretch>
        </p:blipFill>
        <p:spPr>
          <a:xfrm>
            <a:off x="2888129" y="4190094"/>
            <a:ext cx="2755900" cy="241300"/>
          </a:xfrm>
          <a:prstGeom prst="rect">
            <a:avLst/>
          </a:prstGeom>
        </p:spPr>
      </p:pic>
      <p:sp>
        <p:nvSpPr>
          <p:cNvPr id="5" name="Slide Number Placeholder 4"/>
          <p:cNvSpPr>
            <a:spLocks noGrp="1"/>
          </p:cNvSpPr>
          <p:nvPr>
            <p:ph type="sldNum" sz="quarter" idx="12"/>
          </p:nvPr>
        </p:nvSpPr>
        <p:spPr/>
        <p:txBody>
          <a:bodyPr/>
          <a:lstStyle/>
          <a:p>
            <a:fld id="{E12E0D39-033E-654C-9E63-B0BEE63E8F7F}" type="slidenum">
              <a:rPr lang="en-US" smtClean="0">
                <a:solidFill>
                  <a:prstClr val="black">
                    <a:tint val="75000"/>
                  </a:prstClr>
                </a:solidFill>
              </a:rPr>
              <a:pPr/>
              <a:t>50</a:t>
            </a:fld>
            <a:endParaRPr lang="en-US" dirty="0">
              <a:solidFill>
                <a:prstClr val="black">
                  <a:tint val="75000"/>
                </a:prstClr>
              </a:solidFill>
            </a:endParaRPr>
          </a:p>
        </p:txBody>
      </p:sp>
    </p:spTree>
    <p:extLst>
      <p:ext uri="{BB962C8B-B14F-4D97-AF65-F5344CB8AC3E}">
        <p14:creationId xmlns:p14="http://schemas.microsoft.com/office/powerpoint/2010/main" val="360275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50"/>
            <a:ext cx="8229600" cy="6415088"/>
          </a:xfrm>
        </p:spPr>
        <p:txBody>
          <a:bodyPr>
            <a:noAutofit/>
          </a:bodyPr>
          <a:lstStyle/>
          <a:p>
            <a:r>
              <a:rPr lang="en-US" sz="2000" dirty="0"/>
              <a:t>The general structure of a display filter is a sequence of expressions eventually concatenated by logic operators. An expression is a </a:t>
            </a:r>
            <a:r>
              <a:rPr lang="en-US" sz="2000" dirty="0">
                <a:solidFill>
                  <a:srgbClr val="1F497D"/>
                </a:solidFill>
              </a:rPr>
              <a:t>field</a:t>
            </a:r>
            <a:r>
              <a:rPr lang="en-US" sz="2000" dirty="0"/>
              <a:t> + </a:t>
            </a:r>
            <a:r>
              <a:rPr lang="en-US" sz="2000" dirty="0">
                <a:solidFill>
                  <a:schemeClr val="accent2"/>
                </a:solidFill>
              </a:rPr>
              <a:t>comparison operator </a:t>
            </a:r>
            <a:r>
              <a:rPr lang="en-US" sz="2000" dirty="0"/>
              <a:t>+ </a:t>
            </a:r>
            <a:r>
              <a:rPr lang="en-US" sz="2000" dirty="0">
                <a:solidFill>
                  <a:srgbClr val="9BBB59"/>
                </a:solidFill>
              </a:rPr>
              <a:t>value</a:t>
            </a:r>
            <a:r>
              <a:rPr lang="en-US" sz="2000" dirty="0"/>
              <a:t>.</a:t>
            </a:r>
            <a:br>
              <a:rPr lang="en-US" sz="2000" dirty="0"/>
            </a:br>
            <a:r>
              <a:rPr lang="en-US" sz="2000" dirty="0"/>
              <a:t>Example: </a:t>
            </a:r>
            <a:r>
              <a:rPr lang="en-US" sz="2000" b="1" dirty="0">
                <a:solidFill>
                  <a:schemeClr val="tx2"/>
                </a:solidFill>
              </a:rPr>
              <a:t>tcp.dstport</a:t>
            </a:r>
            <a:r>
              <a:rPr lang="en-US" sz="2000" b="1" dirty="0"/>
              <a:t> </a:t>
            </a:r>
            <a:r>
              <a:rPr lang="en-US" sz="2000" b="1" dirty="0">
                <a:solidFill>
                  <a:schemeClr val="accent2"/>
                </a:solidFill>
              </a:rPr>
              <a:t>==</a:t>
            </a:r>
            <a:r>
              <a:rPr lang="en-US" sz="2000" b="1" dirty="0"/>
              <a:t> </a:t>
            </a:r>
            <a:r>
              <a:rPr lang="en-US" sz="2000" b="1" dirty="0">
                <a:solidFill>
                  <a:schemeClr val="accent3"/>
                </a:solidFill>
              </a:rPr>
              <a:t>80</a:t>
            </a:r>
          </a:p>
          <a:p>
            <a:r>
              <a:rPr lang="en-US" sz="2000" dirty="0"/>
              <a:t>The most common comparison operators are:</a:t>
            </a:r>
            <a:br>
              <a:rPr lang="en-US" sz="2000" dirty="0"/>
            </a:br>
            <a:r>
              <a:rPr lang="en-US" sz="2000" dirty="0"/>
              <a:t>==, ||, &amp;&amp;, &gt;=, !=, &lt;=, &gt;, &lt;, matches, contain. For the nostalgic geek it is possible to use the literals </a:t>
            </a:r>
            <a:r>
              <a:rPr lang="en-US" sz="2000" b="1" dirty="0">
                <a:solidFill>
                  <a:schemeClr val="tx2">
                    <a:lumMod val="75000"/>
                  </a:schemeClr>
                </a:solidFill>
              </a:rPr>
              <a:t>eq, or, and, ge, ne,le,gt,lt</a:t>
            </a:r>
          </a:p>
          <a:p>
            <a:r>
              <a:rPr lang="en-US" sz="2000" dirty="0">
                <a:solidFill>
                  <a:srgbClr val="FF0000"/>
                </a:solidFill>
              </a:rPr>
              <a:t>&amp;&amp;</a:t>
            </a:r>
            <a:r>
              <a:rPr lang="en-US" sz="2000" dirty="0"/>
              <a:t> and </a:t>
            </a:r>
            <a:r>
              <a:rPr lang="en-US" sz="2000" dirty="0">
                <a:solidFill>
                  <a:srgbClr val="FF0000"/>
                </a:solidFill>
              </a:rPr>
              <a:t>||</a:t>
            </a:r>
            <a:r>
              <a:rPr lang="en-US" sz="2000" dirty="0"/>
              <a:t> are logic operators</a:t>
            </a:r>
          </a:p>
          <a:p>
            <a:r>
              <a:rPr lang="en-US" sz="2000" dirty="0"/>
              <a:t>An example: </a:t>
            </a:r>
            <a:r>
              <a:rPr lang="en-US" sz="2000" b="1" dirty="0">
                <a:solidFill>
                  <a:srgbClr val="FF0000"/>
                </a:solidFill>
              </a:rPr>
              <a:t>tcp.port == 80 || tcp.port == 443</a:t>
            </a:r>
          </a:p>
          <a:p>
            <a:r>
              <a:rPr lang="en-US" sz="2000" dirty="0"/>
              <a:t>As with the display filter we need to be careful of the meaning of them</a:t>
            </a:r>
          </a:p>
          <a:p>
            <a:r>
              <a:rPr lang="en-US" sz="2000" dirty="0"/>
              <a:t>For example </a:t>
            </a:r>
            <a:r>
              <a:rPr lang="en-US" sz="2000" b="1" dirty="0">
                <a:solidFill>
                  <a:srgbClr val="FF0000"/>
                </a:solidFill>
              </a:rPr>
              <a:t>tcp &amp;&amp; arp </a:t>
            </a:r>
            <a:r>
              <a:rPr lang="en-US" sz="2000" dirty="0"/>
              <a:t>is a syntactically valid filter but, won’t match any traffic</a:t>
            </a:r>
          </a:p>
          <a:p>
            <a:r>
              <a:rPr lang="en-US" sz="2000" dirty="0"/>
              <a:t>Some popular protocols define some basic filters that help us to speed up the writing of filters.</a:t>
            </a:r>
          </a:p>
          <a:p>
            <a:r>
              <a:rPr lang="en-US" sz="2000" dirty="0"/>
              <a:t>For example instead of writing: </a:t>
            </a:r>
            <a:r>
              <a:rPr lang="en-US" sz="2000" dirty="0">
                <a:solidFill>
                  <a:srgbClr val="FF0000"/>
                </a:solidFill>
              </a:rPr>
              <a:t>tcp.port == 53 || udp.port == 53 </a:t>
            </a:r>
            <a:r>
              <a:rPr lang="en-US" sz="2000" dirty="0"/>
              <a:t>we can simply write: </a:t>
            </a:r>
            <a:r>
              <a:rPr lang="en-US" sz="2000" dirty="0">
                <a:solidFill>
                  <a:srgbClr val="FF0000"/>
                </a:solidFill>
              </a:rPr>
              <a:t>dns</a:t>
            </a:r>
          </a:p>
          <a:p>
            <a:r>
              <a:rPr lang="en-US" sz="2000" dirty="0"/>
              <a:t>Instead of </a:t>
            </a:r>
            <a:r>
              <a:rPr lang="en-US" sz="2000" b="1" dirty="0">
                <a:solidFill>
                  <a:srgbClr val="FF0000"/>
                </a:solidFill>
              </a:rPr>
              <a:t>tcp.port==80 ||tcp.port == 443 </a:t>
            </a:r>
            <a:r>
              <a:rPr lang="en-US" sz="2000" dirty="0"/>
              <a:t>we can write: </a:t>
            </a:r>
            <a:r>
              <a:rPr lang="en-US" sz="2000" b="1" dirty="0">
                <a:solidFill>
                  <a:srgbClr val="FF0000"/>
                </a:solidFill>
              </a:rPr>
              <a:t>http</a:t>
            </a:r>
          </a:p>
          <a:p>
            <a:r>
              <a:rPr lang="en-US" sz="2000" dirty="0"/>
              <a:t>Other popular protocols are: arp, bootp, smtp, pop3, smb, ftp, ftp-data, ldap, icmp, imap</a:t>
            </a:r>
          </a:p>
        </p:txBody>
      </p:sp>
      <p:sp>
        <p:nvSpPr>
          <p:cNvPr id="2" name="Slide Number Placeholder 1"/>
          <p:cNvSpPr>
            <a:spLocks noGrp="1"/>
          </p:cNvSpPr>
          <p:nvPr>
            <p:ph type="sldNum" sz="quarter" idx="12"/>
          </p:nvPr>
        </p:nvSpPr>
        <p:spPr/>
        <p:txBody>
          <a:bodyPr/>
          <a:lstStyle/>
          <a:p>
            <a:fld id="{E12E0D39-033E-654C-9E63-B0BEE63E8F7F}" type="slidenum">
              <a:rPr lang="en-US" smtClean="0">
                <a:solidFill>
                  <a:prstClr val="black">
                    <a:tint val="75000"/>
                  </a:prstClr>
                </a:solidFill>
              </a:rPr>
              <a:pPr/>
              <a:t>51</a:t>
            </a:fld>
            <a:endParaRPr lang="en-US" dirty="0">
              <a:solidFill>
                <a:prstClr val="black">
                  <a:tint val="75000"/>
                </a:prstClr>
              </a:solidFill>
            </a:endParaRPr>
          </a:p>
        </p:txBody>
      </p:sp>
    </p:spTree>
    <p:extLst>
      <p:ext uri="{BB962C8B-B14F-4D97-AF65-F5344CB8AC3E}">
        <p14:creationId xmlns:p14="http://schemas.microsoft.com/office/powerpoint/2010/main" val="2171931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3891"/>
          </a:xfrm>
        </p:spPr>
        <p:txBody>
          <a:bodyPr>
            <a:normAutofit fontScale="90000"/>
          </a:bodyPr>
          <a:lstStyle/>
          <a:p>
            <a:r>
              <a:rPr lang="en-US" dirty="0"/>
              <a:t>Advanced Filters	</a:t>
            </a:r>
          </a:p>
        </p:txBody>
      </p:sp>
      <p:sp>
        <p:nvSpPr>
          <p:cNvPr id="3" name="Content Placeholder 2"/>
          <p:cNvSpPr>
            <a:spLocks noGrp="1"/>
          </p:cNvSpPr>
          <p:nvPr>
            <p:ph idx="1"/>
          </p:nvPr>
        </p:nvSpPr>
        <p:spPr>
          <a:xfrm>
            <a:off x="457200" y="908530"/>
            <a:ext cx="8229600" cy="5217634"/>
          </a:xfrm>
        </p:spPr>
        <p:txBody>
          <a:bodyPr>
            <a:normAutofit lnSpcReduction="10000"/>
          </a:bodyPr>
          <a:lstStyle/>
          <a:p>
            <a:r>
              <a:rPr lang="en-US" dirty="0"/>
              <a:t>In some special circumstances we need to match one or more bytes of a packet in specific positions. This type of filter is called offset filter and it is in this form:</a:t>
            </a:r>
            <a:br>
              <a:rPr lang="en-US" dirty="0"/>
            </a:br>
            <a:r>
              <a:rPr lang="en-US" dirty="0"/>
              <a:t>field (or protocol layer)[offset 0 based:length] comparison value</a:t>
            </a:r>
          </a:p>
          <a:p>
            <a:r>
              <a:rPr lang="en-US" dirty="0"/>
              <a:t>Example: eth.src[4:2]==22:1f</a:t>
            </a:r>
          </a:p>
          <a:p>
            <a:r>
              <a:rPr lang="en-US" dirty="0"/>
              <a:t>Example: ip[14:2] == 90:20</a:t>
            </a:r>
          </a:p>
          <a:p>
            <a:r>
              <a:rPr lang="en-US" dirty="0"/>
              <a:t>To formulate this kind of filter you need to know the protocol well and know what you are looking for.</a:t>
            </a:r>
          </a:p>
          <a:p>
            <a:endParaRPr lang="en-US" dirty="0"/>
          </a:p>
        </p:txBody>
      </p:sp>
      <p:sp>
        <p:nvSpPr>
          <p:cNvPr id="4" name="Slide Number Placeholder 3"/>
          <p:cNvSpPr>
            <a:spLocks noGrp="1"/>
          </p:cNvSpPr>
          <p:nvPr>
            <p:ph type="sldNum" sz="quarter" idx="12"/>
          </p:nvPr>
        </p:nvSpPr>
        <p:spPr/>
        <p:txBody>
          <a:bodyPr/>
          <a:lstStyle/>
          <a:p>
            <a:fld id="{E12E0D39-033E-654C-9E63-B0BEE63E8F7F}" type="slidenum">
              <a:rPr lang="en-US" smtClean="0">
                <a:solidFill>
                  <a:prstClr val="black">
                    <a:tint val="75000"/>
                  </a:prstClr>
                </a:solidFill>
              </a:rPr>
              <a:pPr/>
              <a:t>52</a:t>
            </a:fld>
            <a:endParaRPr lang="en-US" dirty="0">
              <a:solidFill>
                <a:prstClr val="black">
                  <a:tint val="75000"/>
                </a:prstClr>
              </a:solidFill>
            </a:endParaRPr>
          </a:p>
        </p:txBody>
      </p:sp>
    </p:spTree>
    <p:extLst>
      <p:ext uri="{BB962C8B-B14F-4D97-AF65-F5344CB8AC3E}">
        <p14:creationId xmlns:p14="http://schemas.microsoft.com/office/powerpoint/2010/main" val="15578841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8342"/>
          </a:xfrm>
        </p:spPr>
        <p:txBody>
          <a:bodyPr>
            <a:normAutofit fontScale="90000"/>
          </a:bodyPr>
          <a:lstStyle/>
          <a:p>
            <a:r>
              <a:rPr lang="en-GB" dirty="0" err="1"/>
              <a:t>Coloring</a:t>
            </a:r>
            <a:r>
              <a:rPr lang="en-GB" dirty="0"/>
              <a:t> Rules</a:t>
            </a:r>
          </a:p>
        </p:txBody>
      </p:sp>
      <p:sp>
        <p:nvSpPr>
          <p:cNvPr id="3" name="Content Placeholder 2"/>
          <p:cNvSpPr>
            <a:spLocks noGrp="1"/>
          </p:cNvSpPr>
          <p:nvPr>
            <p:ph idx="1"/>
          </p:nvPr>
        </p:nvSpPr>
        <p:spPr>
          <a:xfrm>
            <a:off x="457200" y="982980"/>
            <a:ext cx="8229600" cy="5143183"/>
          </a:xfrm>
        </p:spPr>
        <p:txBody>
          <a:bodyPr>
            <a:normAutofit fontScale="92500" lnSpcReduction="10000"/>
          </a:bodyPr>
          <a:lstStyle/>
          <a:p>
            <a:r>
              <a:rPr lang="en-GB" dirty="0" err="1"/>
              <a:t>Coloring</a:t>
            </a:r>
            <a:r>
              <a:rPr lang="en-GB" dirty="0"/>
              <a:t> Rules and Columns: they are defined with the same syntax used for Display Filters.</a:t>
            </a:r>
          </a:p>
          <a:p>
            <a:pPr lvl="1"/>
            <a:r>
              <a:rPr lang="en-GB" dirty="0"/>
              <a:t>Have you noticed in captures that some packets have a different </a:t>
            </a:r>
            <a:r>
              <a:rPr lang="en-GB" dirty="0" err="1"/>
              <a:t>color</a:t>
            </a:r>
            <a:r>
              <a:rPr lang="en-GB" dirty="0"/>
              <a:t> from the others?</a:t>
            </a:r>
          </a:p>
          <a:p>
            <a:r>
              <a:rPr lang="en-GB" dirty="0"/>
              <a:t>The Coloring Rules are a very import tool that will help you to better understand the trace file: you will be able to display different kind of packets in a different color and this will help you a lot to find the “needle in the haystack.”</a:t>
            </a:r>
          </a:p>
          <a:p>
            <a:r>
              <a:rPr lang="en-GB" dirty="0"/>
              <a:t>You can manage them via the View -&gt; </a:t>
            </a:r>
            <a:r>
              <a:rPr lang="en-GB" dirty="0" err="1"/>
              <a:t>Coloring</a:t>
            </a:r>
            <a:r>
              <a:rPr lang="en-GB" dirty="0"/>
              <a:t> Rules menu</a:t>
            </a:r>
          </a:p>
        </p:txBody>
      </p:sp>
      <p:sp>
        <p:nvSpPr>
          <p:cNvPr id="4" name="Slide Number Placeholder 3"/>
          <p:cNvSpPr>
            <a:spLocks noGrp="1"/>
          </p:cNvSpPr>
          <p:nvPr>
            <p:ph type="sldNum" sz="quarter" idx="12"/>
          </p:nvPr>
        </p:nvSpPr>
        <p:spPr/>
        <p:txBody>
          <a:bodyPr/>
          <a:lstStyle/>
          <a:p>
            <a:fld id="{E12E0D39-033E-654C-9E63-B0BEE63E8F7F}" type="slidenum">
              <a:rPr lang="en-US" smtClean="0">
                <a:solidFill>
                  <a:prstClr val="black">
                    <a:tint val="75000"/>
                  </a:prstClr>
                </a:solidFill>
              </a:rPr>
              <a:pPr/>
              <a:t>53</a:t>
            </a:fld>
            <a:endParaRPr lang="en-US" dirty="0">
              <a:solidFill>
                <a:prstClr val="black">
                  <a:tint val="75000"/>
                </a:prstClr>
              </a:solidFill>
            </a:endParaRPr>
          </a:p>
        </p:txBody>
      </p:sp>
    </p:spTree>
    <p:extLst>
      <p:ext uri="{BB962C8B-B14F-4D97-AF65-F5344CB8AC3E}">
        <p14:creationId xmlns:p14="http://schemas.microsoft.com/office/powerpoint/2010/main" val="29139978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6902"/>
          </a:xfrm>
        </p:spPr>
        <p:txBody>
          <a:bodyPr>
            <a:normAutofit fontScale="90000"/>
          </a:bodyPr>
          <a:lstStyle/>
          <a:p>
            <a:r>
              <a:rPr lang="en-GB" dirty="0" err="1"/>
              <a:t>Coloring</a:t>
            </a:r>
            <a:r>
              <a:rPr lang="en-GB" dirty="0"/>
              <a:t> Rules</a:t>
            </a:r>
          </a:p>
        </p:txBody>
      </p:sp>
      <p:sp>
        <p:nvSpPr>
          <p:cNvPr id="3" name="Content Placeholder 2"/>
          <p:cNvSpPr>
            <a:spLocks noGrp="1"/>
          </p:cNvSpPr>
          <p:nvPr>
            <p:ph idx="1"/>
          </p:nvPr>
        </p:nvSpPr>
        <p:spPr>
          <a:xfrm>
            <a:off x="457200" y="971550"/>
            <a:ext cx="8229600" cy="5344220"/>
          </a:xfrm>
        </p:spPr>
        <p:txBody>
          <a:bodyPr>
            <a:normAutofit fontScale="77500" lnSpcReduction="20000"/>
          </a:bodyPr>
          <a:lstStyle/>
          <a:p>
            <a:r>
              <a:rPr lang="en-GB" dirty="0"/>
              <a:t>Coloring rules </a:t>
            </a:r>
            <a:r>
              <a:rPr lang="en-GB" dirty="0" err="1"/>
              <a:t>color</a:t>
            </a:r>
            <a:r>
              <a:rPr lang="en-GB" dirty="0"/>
              <a:t> a packet if the rule, expressed with Display Filter syntax, is matched.</a:t>
            </a:r>
          </a:p>
          <a:p>
            <a:r>
              <a:rPr lang="en-GB" dirty="0" err="1"/>
              <a:t>Coloring</a:t>
            </a:r>
            <a:r>
              <a:rPr lang="en-GB" dirty="0"/>
              <a:t> rules can be created, deleted, moved up and down, disabled, imported, exported or reset to default (Cleared).</a:t>
            </a:r>
          </a:p>
          <a:p>
            <a:r>
              <a:rPr lang="en-GB" dirty="0" err="1"/>
              <a:t>Coloring</a:t>
            </a:r>
            <a:r>
              <a:rPr lang="en-GB" dirty="0"/>
              <a:t> rules are saved in the </a:t>
            </a:r>
            <a:r>
              <a:rPr lang="en-GB" dirty="0" err="1"/>
              <a:t>colorfilters</a:t>
            </a:r>
            <a:r>
              <a:rPr lang="en-GB" b="1" dirty="0"/>
              <a:t> </a:t>
            </a:r>
            <a:r>
              <a:rPr lang="en-GB" dirty="0"/>
              <a:t>file.</a:t>
            </a:r>
          </a:p>
          <a:p>
            <a:r>
              <a:rPr lang="en-GB" dirty="0"/>
              <a:t>Rule precedence: the rules are evaluated from the top to the bottom of the list. When a rule is matched the evaluation finishes for that packet.</a:t>
            </a:r>
          </a:p>
          <a:p>
            <a:r>
              <a:rPr lang="en-GB" dirty="0"/>
              <a:t>How to disable one: Checksum errors</a:t>
            </a:r>
            <a:r>
              <a:rPr lang="en-GB" i="1" dirty="0"/>
              <a:t>*(Most of the time this a false positive error caused by TCP/UDP offloading settings of your network adapter)</a:t>
            </a:r>
          </a:p>
          <a:p>
            <a:r>
              <a:rPr lang="en-GB" dirty="0"/>
              <a:t>To disable it simply select it and then press the disable button. A line will appear on it marking that the rule is disabled. (It is better to disable rules than delete them)</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940" y="5936551"/>
            <a:ext cx="7428230" cy="379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E12E0D39-033E-654C-9E63-B0BEE63E8F7F}" type="slidenum">
              <a:rPr lang="en-US" smtClean="0">
                <a:solidFill>
                  <a:prstClr val="black">
                    <a:tint val="75000"/>
                  </a:prstClr>
                </a:solidFill>
              </a:rPr>
              <a:pPr/>
              <a:t>54</a:t>
            </a:fld>
            <a:endParaRPr lang="en-US" dirty="0">
              <a:solidFill>
                <a:prstClr val="black">
                  <a:tint val="75000"/>
                </a:prstClr>
              </a:solidFill>
            </a:endParaRPr>
          </a:p>
        </p:txBody>
      </p:sp>
    </p:spTree>
    <p:extLst>
      <p:ext uri="{BB962C8B-B14F-4D97-AF65-F5344CB8AC3E}">
        <p14:creationId xmlns:p14="http://schemas.microsoft.com/office/powerpoint/2010/main" val="87387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6902"/>
          </a:xfrm>
        </p:spPr>
        <p:txBody>
          <a:bodyPr>
            <a:normAutofit fontScale="90000"/>
          </a:bodyPr>
          <a:lstStyle/>
          <a:p>
            <a:r>
              <a:rPr lang="en-GB" dirty="0"/>
              <a:t>Columns</a:t>
            </a:r>
          </a:p>
        </p:txBody>
      </p:sp>
      <p:sp>
        <p:nvSpPr>
          <p:cNvPr id="3" name="Content Placeholder 2"/>
          <p:cNvSpPr>
            <a:spLocks noGrp="1"/>
          </p:cNvSpPr>
          <p:nvPr>
            <p:ph idx="1"/>
          </p:nvPr>
        </p:nvSpPr>
        <p:spPr>
          <a:xfrm>
            <a:off x="457200" y="891540"/>
            <a:ext cx="8229600" cy="5234623"/>
          </a:xfrm>
        </p:spPr>
        <p:txBody>
          <a:bodyPr>
            <a:normAutofit fontScale="85000" lnSpcReduction="20000"/>
          </a:bodyPr>
          <a:lstStyle/>
          <a:p>
            <a:r>
              <a:rPr lang="en-GB" dirty="0"/>
              <a:t>Columns are fundamental to view the traffic you captured.</a:t>
            </a:r>
          </a:p>
          <a:p>
            <a:r>
              <a:rPr lang="en-GB" dirty="0"/>
              <a:t>The default column set is not always appropriate for the analysis of all the problems you want to analyse.</a:t>
            </a:r>
          </a:p>
          <a:p>
            <a:r>
              <a:rPr lang="en-GB" dirty="0"/>
              <a:t>So it is possible to define custom columns, resize them and re-arrange them as you like.</a:t>
            </a:r>
          </a:p>
          <a:p>
            <a:r>
              <a:rPr lang="en-GB" dirty="0"/>
              <a:t>Clicking on a column you can sort the data in ascending and descending order: this feature is particularly useful when you order the capture for “Seconds since previous captured/displayed packet”</a:t>
            </a:r>
          </a:p>
          <a:p>
            <a:r>
              <a:rPr lang="en-GB" dirty="0"/>
              <a:t>Custom Column definition needs the field name you want to display: the same field name you use in the Display Filter syntax.</a:t>
            </a:r>
          </a:p>
        </p:txBody>
      </p:sp>
      <p:sp>
        <p:nvSpPr>
          <p:cNvPr id="4" name="Slide Number Placeholder 3"/>
          <p:cNvSpPr>
            <a:spLocks noGrp="1"/>
          </p:cNvSpPr>
          <p:nvPr>
            <p:ph type="sldNum" sz="quarter" idx="12"/>
          </p:nvPr>
        </p:nvSpPr>
        <p:spPr/>
        <p:txBody>
          <a:bodyPr/>
          <a:lstStyle/>
          <a:p>
            <a:fld id="{E12E0D39-033E-654C-9E63-B0BEE63E8F7F}" type="slidenum">
              <a:rPr lang="en-US" smtClean="0">
                <a:solidFill>
                  <a:prstClr val="black">
                    <a:tint val="75000"/>
                  </a:prstClr>
                </a:solidFill>
              </a:rPr>
              <a:pPr/>
              <a:t>55</a:t>
            </a:fld>
            <a:endParaRPr lang="en-US" dirty="0">
              <a:solidFill>
                <a:prstClr val="black">
                  <a:tint val="75000"/>
                </a:prstClr>
              </a:solidFill>
            </a:endParaRPr>
          </a:p>
        </p:txBody>
      </p:sp>
    </p:spTree>
    <p:extLst>
      <p:ext uri="{BB962C8B-B14F-4D97-AF65-F5344CB8AC3E}">
        <p14:creationId xmlns:p14="http://schemas.microsoft.com/office/powerpoint/2010/main" val="554456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88352"/>
          </a:xfrm>
        </p:spPr>
        <p:txBody>
          <a:bodyPr/>
          <a:lstStyle/>
          <a:p>
            <a:r>
              <a:rPr lang="en-GB" dirty="0"/>
              <a:t>Creating a New Column</a:t>
            </a:r>
          </a:p>
        </p:txBody>
      </p:sp>
      <p:sp>
        <p:nvSpPr>
          <p:cNvPr id="3" name="Content Placeholder 2"/>
          <p:cNvSpPr>
            <a:spLocks noGrp="1"/>
          </p:cNvSpPr>
          <p:nvPr>
            <p:ph idx="1"/>
          </p:nvPr>
        </p:nvSpPr>
        <p:spPr>
          <a:xfrm>
            <a:off x="457200" y="1062990"/>
            <a:ext cx="8229600" cy="5063173"/>
          </a:xfrm>
        </p:spPr>
        <p:txBody>
          <a:bodyPr>
            <a:normAutofit fontScale="85000" lnSpcReduction="20000"/>
          </a:bodyPr>
          <a:lstStyle/>
          <a:p>
            <a:r>
              <a:rPr lang="en-GB" dirty="0"/>
              <a:t>There are many ways to create a custom column:</a:t>
            </a:r>
            <a:br>
              <a:rPr lang="en-GB" dirty="0"/>
            </a:br>
            <a:r>
              <a:rPr lang="en-GB" dirty="0"/>
              <a:t>-Edit -&gt; Preferences -&gt; Column section.</a:t>
            </a:r>
            <a:br>
              <a:rPr lang="en-GB" dirty="0"/>
            </a:br>
            <a:r>
              <a:rPr lang="en-GB" dirty="0"/>
              <a:t>-Right click on a column and select Column Preferences.</a:t>
            </a:r>
            <a:br>
              <a:rPr lang="en-GB" dirty="0"/>
            </a:br>
            <a:r>
              <a:rPr lang="en-GB" dirty="0"/>
              <a:t>-Right click on a field and choose the option Apply as a column: in this case the column definition is applied immediately. If the column definition created is not what you want you will need to edit or remove it using the Column Preferences menu</a:t>
            </a:r>
          </a:p>
          <a:p>
            <a:r>
              <a:rPr lang="en-GB" dirty="0"/>
              <a:t>Column definition is saved in your current profile directory in the preferences file(the active profile is displayed in the right down corner of Wireshark Window)</a:t>
            </a:r>
            <a:br>
              <a:rPr lang="en-GB" dirty="0"/>
            </a:b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268" y="5188268"/>
            <a:ext cx="21812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E12E0D39-033E-654C-9E63-B0BEE63E8F7F}" type="slidenum">
              <a:rPr lang="en-US" smtClean="0">
                <a:solidFill>
                  <a:prstClr val="black">
                    <a:tint val="75000"/>
                  </a:prstClr>
                </a:solidFill>
              </a:rPr>
              <a:pPr/>
              <a:t>56</a:t>
            </a:fld>
            <a:endParaRPr lang="en-US" dirty="0">
              <a:solidFill>
                <a:prstClr val="black">
                  <a:tint val="75000"/>
                </a:prstClr>
              </a:solidFill>
            </a:endParaRPr>
          </a:p>
        </p:txBody>
      </p:sp>
    </p:spTree>
    <p:extLst>
      <p:ext uri="{BB962C8B-B14F-4D97-AF65-F5344CB8AC3E}">
        <p14:creationId xmlns:p14="http://schemas.microsoft.com/office/powerpoint/2010/main" val="316763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8332"/>
          </a:xfrm>
        </p:spPr>
        <p:txBody>
          <a:bodyPr>
            <a:normAutofit fontScale="90000"/>
          </a:bodyPr>
          <a:lstStyle/>
          <a:p>
            <a:r>
              <a:rPr lang="en-GB" dirty="0"/>
              <a:t>Define a Custom Column</a:t>
            </a:r>
          </a:p>
        </p:txBody>
      </p:sp>
      <p:sp>
        <p:nvSpPr>
          <p:cNvPr id="3" name="Content Placeholder 2"/>
          <p:cNvSpPr>
            <a:spLocks noGrp="1"/>
          </p:cNvSpPr>
          <p:nvPr>
            <p:ph idx="1"/>
          </p:nvPr>
        </p:nvSpPr>
        <p:spPr>
          <a:xfrm>
            <a:off x="457200" y="1011550"/>
            <a:ext cx="8229600" cy="5086350"/>
          </a:xfrm>
        </p:spPr>
        <p:txBody>
          <a:bodyPr>
            <a:normAutofit fontScale="92500" lnSpcReduction="10000"/>
          </a:bodyPr>
          <a:lstStyle/>
          <a:p>
            <a:r>
              <a:rPr lang="en-GB" dirty="0"/>
              <a:t>Example create a new custom column:</a:t>
            </a:r>
          </a:p>
          <a:p>
            <a:pPr marL="514350" indent="-514350">
              <a:buFont typeface="+mj-lt"/>
              <a:buAutoNum type="arabicPeriod"/>
            </a:pPr>
            <a:r>
              <a:rPr lang="en-GB" dirty="0"/>
              <a:t>Click on Edit -&gt; Preferences -&gt; Column section.</a:t>
            </a:r>
          </a:p>
          <a:p>
            <a:pPr marL="514350" indent="-514350">
              <a:buFont typeface="+mj-lt"/>
              <a:buAutoNum type="arabicPeriod"/>
            </a:pPr>
            <a:r>
              <a:rPr lang="en-GB" dirty="0"/>
              <a:t>Click the           button.</a:t>
            </a:r>
          </a:p>
          <a:p>
            <a:pPr marL="514350" indent="-514350">
              <a:buFont typeface="+mj-lt"/>
              <a:buAutoNum type="arabicPeriod"/>
            </a:pPr>
            <a:r>
              <a:rPr lang="en-GB" dirty="0"/>
              <a:t>Select Custom from the Field Type drop down</a:t>
            </a:r>
            <a:br>
              <a:rPr lang="en-GB" dirty="0"/>
            </a:br>
            <a:br>
              <a:rPr lang="en-GB" dirty="0"/>
            </a:br>
            <a:endParaRPr lang="en-GB" dirty="0"/>
          </a:p>
          <a:p>
            <a:pPr marL="514350" indent="-514350">
              <a:buFont typeface="+mj-lt"/>
              <a:buAutoNum type="arabicPeriod"/>
            </a:pPr>
            <a:r>
              <a:rPr lang="en-GB" dirty="0"/>
              <a:t>Enter the field that you want to display in the column in the “Field name” field </a:t>
            </a:r>
          </a:p>
          <a:p>
            <a:pPr marL="514350" indent="-514350">
              <a:buFont typeface="+mj-lt"/>
              <a:buAutoNum type="arabicPeriod"/>
            </a:pPr>
            <a:r>
              <a:rPr lang="en-GB" dirty="0"/>
              <a:t>Click on the title of the column and name it, then press           and then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75" y="5288278"/>
            <a:ext cx="84772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3" y="2046594"/>
            <a:ext cx="676275" cy="374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471" y="2947027"/>
            <a:ext cx="4733925" cy="927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0813" y="5271134"/>
            <a:ext cx="8477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E12E0D39-033E-654C-9E63-B0BEE63E8F7F}" type="slidenum">
              <a:rPr lang="en-US" smtClean="0">
                <a:solidFill>
                  <a:prstClr val="black">
                    <a:tint val="75000"/>
                  </a:prstClr>
                </a:solidFill>
              </a:rPr>
              <a:pPr/>
              <a:t>57</a:t>
            </a:fld>
            <a:endParaRPr lang="en-US" dirty="0">
              <a:solidFill>
                <a:prstClr val="black">
                  <a:tint val="75000"/>
                </a:prstClr>
              </a:solidFill>
            </a:endParaRPr>
          </a:p>
        </p:txBody>
      </p:sp>
    </p:spTree>
    <p:extLst>
      <p:ext uri="{BB962C8B-B14F-4D97-AF65-F5344CB8AC3E}">
        <p14:creationId xmlns:p14="http://schemas.microsoft.com/office/powerpoint/2010/main" val="224752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5472"/>
          </a:xfrm>
        </p:spPr>
        <p:txBody>
          <a:bodyPr>
            <a:normAutofit fontScale="90000"/>
          </a:bodyPr>
          <a:lstStyle/>
          <a:p>
            <a:r>
              <a:rPr lang="en-GB" dirty="0"/>
              <a:t>Useful Columns to Add</a:t>
            </a:r>
          </a:p>
        </p:txBody>
      </p:sp>
      <p:sp>
        <p:nvSpPr>
          <p:cNvPr id="3" name="Content Placeholder 2"/>
          <p:cNvSpPr>
            <a:spLocks noGrp="1"/>
          </p:cNvSpPr>
          <p:nvPr>
            <p:ph idx="1"/>
          </p:nvPr>
        </p:nvSpPr>
        <p:spPr>
          <a:xfrm>
            <a:off x="457200" y="1005840"/>
            <a:ext cx="8229600" cy="5120323"/>
          </a:xfrm>
        </p:spPr>
        <p:txBody>
          <a:bodyPr>
            <a:normAutofit/>
          </a:bodyPr>
          <a:lstStyle/>
          <a:p>
            <a:r>
              <a:rPr lang="en-GB" dirty="0"/>
              <a:t>The columns you add depend on the traffic you are going to analyse. You may want to create different configuration profiles for different situations and define a different column set in every profile.</a:t>
            </a:r>
          </a:p>
          <a:p>
            <a:r>
              <a:rPr lang="en-GB" dirty="0"/>
              <a:t>You can reposition the columns, delete them or simply hide them. </a:t>
            </a:r>
          </a:p>
        </p:txBody>
      </p:sp>
      <p:sp>
        <p:nvSpPr>
          <p:cNvPr id="4" name="Slide Number Placeholder 3"/>
          <p:cNvSpPr>
            <a:spLocks noGrp="1"/>
          </p:cNvSpPr>
          <p:nvPr>
            <p:ph type="sldNum" sz="quarter" idx="12"/>
          </p:nvPr>
        </p:nvSpPr>
        <p:spPr/>
        <p:txBody>
          <a:bodyPr/>
          <a:lstStyle/>
          <a:p>
            <a:fld id="{E12E0D39-033E-654C-9E63-B0BEE63E8F7F}" type="slidenum">
              <a:rPr lang="en-US" smtClean="0">
                <a:solidFill>
                  <a:prstClr val="black">
                    <a:tint val="75000"/>
                  </a:prstClr>
                </a:solidFill>
              </a:rPr>
              <a:pPr/>
              <a:t>58</a:t>
            </a:fld>
            <a:endParaRPr lang="en-US" dirty="0">
              <a:solidFill>
                <a:prstClr val="black">
                  <a:tint val="75000"/>
                </a:prstClr>
              </a:solidFill>
            </a:endParaRPr>
          </a:p>
        </p:txBody>
      </p:sp>
    </p:spTree>
    <p:extLst>
      <p:ext uri="{BB962C8B-B14F-4D97-AF65-F5344CB8AC3E}">
        <p14:creationId xmlns:p14="http://schemas.microsoft.com/office/powerpoint/2010/main" val="90422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Analysis</a:t>
            </a:r>
          </a:p>
        </p:txBody>
      </p:sp>
      <p:sp>
        <p:nvSpPr>
          <p:cNvPr id="3" name="Content Placeholder 2"/>
          <p:cNvSpPr>
            <a:spLocks noGrp="1"/>
          </p:cNvSpPr>
          <p:nvPr>
            <p:ph idx="1"/>
          </p:nvPr>
        </p:nvSpPr>
        <p:spPr>
          <a:xfrm>
            <a:off x="457200" y="1417638"/>
            <a:ext cx="8229600" cy="4708525"/>
          </a:xfrm>
        </p:spPr>
        <p:txBody>
          <a:bodyPr>
            <a:normAutofit fontScale="85000" lnSpcReduction="20000"/>
          </a:bodyPr>
          <a:lstStyle/>
          <a:p>
            <a:r>
              <a:rPr lang="en-US" dirty="0"/>
              <a:t>The process of listening to and analyzing network traffic</a:t>
            </a:r>
          </a:p>
          <a:p>
            <a:endParaRPr lang="en-US" dirty="0"/>
          </a:p>
          <a:p>
            <a:r>
              <a:rPr lang="en-US" dirty="0"/>
              <a:t>Passive and non-intrusive</a:t>
            </a:r>
          </a:p>
          <a:p>
            <a:endParaRPr lang="en-US" dirty="0"/>
          </a:p>
          <a:p>
            <a:r>
              <a:rPr lang="en-US" dirty="0"/>
              <a:t>Requires strong knowledge of network data flows</a:t>
            </a:r>
          </a:p>
          <a:p>
            <a:pPr lvl="1"/>
            <a:r>
              <a:rPr lang="en-US" dirty="0"/>
              <a:t>Switch, Router, Firewall</a:t>
            </a:r>
          </a:p>
          <a:p>
            <a:endParaRPr lang="en-US" dirty="0"/>
          </a:p>
          <a:p>
            <a:r>
              <a:rPr lang="en-US" dirty="0"/>
              <a:t>Requires strong knowledge of TCP/IP and protocol communications (IPv6, UDP, ICMP, DHCP, etc.)</a:t>
            </a:r>
          </a:p>
          <a:p>
            <a:pPr lvl="1"/>
            <a:r>
              <a:rPr lang="en-US" dirty="0"/>
              <a:t>Know the technology, figure out what’s wrong</a:t>
            </a:r>
          </a:p>
        </p:txBody>
      </p:sp>
      <p:sp>
        <p:nvSpPr>
          <p:cNvPr id="4" name="Slide Number Placeholder 3"/>
          <p:cNvSpPr>
            <a:spLocks noGrp="1"/>
          </p:cNvSpPr>
          <p:nvPr>
            <p:ph type="sldNum" sz="quarter" idx="12"/>
          </p:nvPr>
        </p:nvSpPr>
        <p:spPr/>
        <p:txBody>
          <a:bodyPr/>
          <a:lstStyle/>
          <a:p>
            <a:fld id="{4202DA1D-F5AA-421B-AC45-65E51852A5F9}" type="slidenum">
              <a:rPr lang="en-US" smtClean="0"/>
              <a:t>6</a:t>
            </a:fld>
            <a:endParaRPr lang="en-US"/>
          </a:p>
        </p:txBody>
      </p:sp>
    </p:spTree>
    <p:extLst>
      <p:ext uri="{BB962C8B-B14F-4D97-AF65-F5344CB8AC3E}">
        <p14:creationId xmlns:p14="http://schemas.microsoft.com/office/powerpoint/2010/main" val="2991894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F43EA-525A-4E94-A646-D054A8533ED9}"/>
              </a:ext>
            </a:extLst>
          </p:cNvPr>
          <p:cNvSpPr>
            <a:spLocks noGrp="1"/>
          </p:cNvSpPr>
          <p:nvPr>
            <p:ph type="title"/>
          </p:nvPr>
        </p:nvSpPr>
        <p:spPr/>
        <p:txBody>
          <a:bodyPr/>
          <a:lstStyle/>
          <a:p>
            <a:r>
              <a:rPr lang="en-US" dirty="0"/>
              <a:t>Purpose of Network Analysis</a:t>
            </a:r>
          </a:p>
        </p:txBody>
      </p:sp>
      <p:sp>
        <p:nvSpPr>
          <p:cNvPr id="3" name="Content Placeholder 2">
            <a:extLst>
              <a:ext uri="{FF2B5EF4-FFF2-40B4-BE49-F238E27FC236}">
                <a16:creationId xmlns:a16="http://schemas.microsoft.com/office/drawing/2014/main" id="{84FD995C-950F-4774-8180-1C2C501C116A}"/>
              </a:ext>
            </a:extLst>
          </p:cNvPr>
          <p:cNvSpPr>
            <a:spLocks noGrp="1"/>
          </p:cNvSpPr>
          <p:nvPr>
            <p:ph idx="1"/>
          </p:nvPr>
        </p:nvSpPr>
        <p:spPr/>
        <p:txBody>
          <a:bodyPr/>
          <a:lstStyle/>
          <a:p>
            <a:pPr marL="514350" indent="-514350">
              <a:buFont typeface="+mj-lt"/>
              <a:buAutoNum type="arabicPeriod"/>
            </a:pPr>
            <a:r>
              <a:rPr lang="en-US" dirty="0"/>
              <a:t>Troubleshooting</a:t>
            </a:r>
          </a:p>
          <a:p>
            <a:pPr marL="514350" indent="-514350">
              <a:buFont typeface="+mj-lt"/>
              <a:buAutoNum type="arabicPeriod"/>
            </a:pPr>
            <a:endParaRPr lang="en-US" dirty="0"/>
          </a:p>
          <a:p>
            <a:pPr marL="514350" indent="-514350">
              <a:buFont typeface="+mj-lt"/>
              <a:buAutoNum type="arabicPeriod"/>
            </a:pPr>
            <a:r>
              <a:rPr lang="en-US" dirty="0"/>
              <a:t>Security</a:t>
            </a:r>
          </a:p>
          <a:p>
            <a:pPr marL="514350" indent="-514350">
              <a:buFont typeface="+mj-lt"/>
              <a:buAutoNum type="arabicPeriod"/>
            </a:pPr>
            <a:endParaRPr lang="en-US" dirty="0"/>
          </a:p>
          <a:p>
            <a:pPr marL="514350" indent="-514350">
              <a:buFont typeface="+mj-lt"/>
              <a:buAutoNum type="arabicPeriod"/>
            </a:pPr>
            <a:r>
              <a:rPr lang="en-US" dirty="0"/>
              <a:t>Network Optimization</a:t>
            </a:r>
          </a:p>
          <a:p>
            <a:pPr marL="514350" indent="-514350">
              <a:buFont typeface="+mj-lt"/>
              <a:buAutoNum type="arabicPeriod"/>
            </a:pPr>
            <a:endParaRPr lang="en-US" dirty="0"/>
          </a:p>
          <a:p>
            <a:pPr marL="514350" indent="-514350">
              <a:buFont typeface="+mj-lt"/>
              <a:buAutoNum type="arabicPeriod"/>
            </a:pPr>
            <a:r>
              <a:rPr lang="en-US" dirty="0"/>
              <a:t>Application Analysis</a:t>
            </a:r>
          </a:p>
        </p:txBody>
      </p:sp>
      <p:sp>
        <p:nvSpPr>
          <p:cNvPr id="4" name="Slide Number Placeholder 3">
            <a:extLst>
              <a:ext uri="{FF2B5EF4-FFF2-40B4-BE49-F238E27FC236}">
                <a16:creationId xmlns:a16="http://schemas.microsoft.com/office/drawing/2014/main" id="{4D79EE5B-55F1-4FF0-B720-D68D7A6364AE}"/>
              </a:ext>
            </a:extLst>
          </p:cNvPr>
          <p:cNvSpPr>
            <a:spLocks noGrp="1"/>
          </p:cNvSpPr>
          <p:nvPr>
            <p:ph type="sldNum" sz="quarter" idx="12"/>
          </p:nvPr>
        </p:nvSpPr>
        <p:spPr/>
        <p:txBody>
          <a:bodyPr/>
          <a:lstStyle/>
          <a:p>
            <a:fld id="{4202DA1D-F5AA-421B-AC45-65E51852A5F9}" type="slidenum">
              <a:rPr lang="en-US" smtClean="0"/>
              <a:t>7</a:t>
            </a:fld>
            <a:endParaRPr lang="en-US"/>
          </a:p>
        </p:txBody>
      </p:sp>
      <p:pic>
        <p:nvPicPr>
          <p:cNvPr id="5" name="Picture 4">
            <a:extLst>
              <a:ext uri="{FF2B5EF4-FFF2-40B4-BE49-F238E27FC236}">
                <a16:creationId xmlns:a16="http://schemas.microsoft.com/office/drawing/2014/main" id="{49828109-9442-4181-8E80-2114C4135D94}"/>
              </a:ext>
            </a:extLst>
          </p:cNvPr>
          <p:cNvPicPr>
            <a:picLocks noChangeAspect="1"/>
          </p:cNvPicPr>
          <p:nvPr/>
        </p:nvPicPr>
        <p:blipFill>
          <a:blip r:embed="rId2"/>
          <a:stretch>
            <a:fillRect/>
          </a:stretch>
        </p:blipFill>
        <p:spPr>
          <a:xfrm>
            <a:off x="5644632" y="1562878"/>
            <a:ext cx="3524250" cy="2890759"/>
          </a:xfrm>
          <a:prstGeom prst="rect">
            <a:avLst/>
          </a:prstGeom>
        </p:spPr>
      </p:pic>
    </p:spTree>
    <p:extLst>
      <p:ext uri="{BB962C8B-B14F-4D97-AF65-F5344CB8AC3E}">
        <p14:creationId xmlns:p14="http://schemas.microsoft.com/office/powerpoint/2010/main" val="2430026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506"/>
            <a:ext cx="8229600" cy="1143000"/>
          </a:xfrm>
        </p:spPr>
        <p:txBody>
          <a:bodyPr>
            <a:normAutofit/>
          </a:bodyPr>
          <a:lstStyle/>
          <a:p>
            <a:r>
              <a:rPr lang="en-US" dirty="0"/>
              <a:t>Troubleshooting Tasks</a:t>
            </a:r>
          </a:p>
        </p:txBody>
      </p:sp>
      <p:sp>
        <p:nvSpPr>
          <p:cNvPr id="3" name="Content Placeholder 2"/>
          <p:cNvSpPr>
            <a:spLocks noGrp="1"/>
          </p:cNvSpPr>
          <p:nvPr>
            <p:ph idx="1"/>
          </p:nvPr>
        </p:nvSpPr>
        <p:spPr>
          <a:xfrm>
            <a:off x="457200" y="1371600"/>
            <a:ext cx="8229600" cy="4754563"/>
          </a:xfrm>
        </p:spPr>
        <p:txBody>
          <a:bodyPr>
            <a:normAutofit/>
          </a:bodyPr>
          <a:lstStyle/>
          <a:p>
            <a:r>
              <a:rPr lang="en-US" dirty="0"/>
              <a:t>Locate faulty network devices</a:t>
            </a:r>
          </a:p>
          <a:p>
            <a:endParaRPr lang="en-US" dirty="0"/>
          </a:p>
          <a:p>
            <a:r>
              <a:rPr lang="en-US" dirty="0"/>
              <a:t>Identify device or software misconfigurations</a:t>
            </a:r>
          </a:p>
          <a:p>
            <a:pPr lvl="1"/>
            <a:r>
              <a:rPr lang="en-US" dirty="0"/>
              <a:t>DNS, DHCP, Rogue Access Point, </a:t>
            </a:r>
            <a:r>
              <a:rPr lang="en-US" dirty="0" err="1"/>
              <a:t>IPSec</a:t>
            </a:r>
            <a:endParaRPr lang="en-US" dirty="0"/>
          </a:p>
          <a:p>
            <a:endParaRPr lang="en-US" dirty="0"/>
          </a:p>
          <a:p>
            <a:r>
              <a:rPr lang="en-US" dirty="0"/>
              <a:t>Measure high delays along a path</a:t>
            </a:r>
          </a:p>
          <a:p>
            <a:pPr lvl="1"/>
            <a:r>
              <a:rPr lang="en-US" dirty="0"/>
              <a:t>Latency via “time” field</a:t>
            </a:r>
          </a:p>
          <a:p>
            <a:pPr lvl="1"/>
            <a:r>
              <a:rPr lang="en-US" dirty="0"/>
              <a:t>Server TCP SYN/ACK/RST and </a:t>
            </a:r>
            <a:r>
              <a:rPr lang="en-US" dirty="0" err="1"/>
              <a:t>Slowstart</a:t>
            </a:r>
            <a:endParaRPr lang="en-US" dirty="0"/>
          </a:p>
        </p:txBody>
      </p:sp>
      <p:sp>
        <p:nvSpPr>
          <p:cNvPr id="4" name="Slide Number Placeholder 3"/>
          <p:cNvSpPr>
            <a:spLocks noGrp="1"/>
          </p:cNvSpPr>
          <p:nvPr>
            <p:ph type="sldNum" sz="quarter" idx="12"/>
          </p:nvPr>
        </p:nvSpPr>
        <p:spPr/>
        <p:txBody>
          <a:bodyPr/>
          <a:lstStyle/>
          <a:p>
            <a:fld id="{4202DA1D-F5AA-421B-AC45-65E51852A5F9}" type="slidenum">
              <a:rPr lang="en-US" smtClean="0"/>
              <a:t>8</a:t>
            </a:fld>
            <a:endParaRPr lang="en-US"/>
          </a:p>
        </p:txBody>
      </p:sp>
      <p:pic>
        <p:nvPicPr>
          <p:cNvPr id="5" name="Picture 4">
            <a:extLst>
              <a:ext uri="{FF2B5EF4-FFF2-40B4-BE49-F238E27FC236}">
                <a16:creationId xmlns:a16="http://schemas.microsoft.com/office/drawing/2014/main" id="{3E8B721A-9796-4A1F-BAEB-FA409EBC7EBA}"/>
              </a:ext>
            </a:extLst>
          </p:cNvPr>
          <p:cNvPicPr>
            <a:picLocks noChangeAspect="1"/>
          </p:cNvPicPr>
          <p:nvPr/>
        </p:nvPicPr>
        <p:blipFill>
          <a:blip r:embed="rId2"/>
          <a:stretch>
            <a:fillRect/>
          </a:stretch>
        </p:blipFill>
        <p:spPr>
          <a:xfrm>
            <a:off x="6792567" y="0"/>
            <a:ext cx="2381250" cy="1333500"/>
          </a:xfrm>
          <a:prstGeom prst="rect">
            <a:avLst/>
          </a:prstGeom>
        </p:spPr>
      </p:pic>
    </p:spTree>
    <p:extLst>
      <p:ext uri="{BB962C8B-B14F-4D97-AF65-F5344CB8AC3E}">
        <p14:creationId xmlns:p14="http://schemas.microsoft.com/office/powerpoint/2010/main" val="3128972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 Tasks Cont.</a:t>
            </a:r>
          </a:p>
        </p:txBody>
      </p:sp>
      <p:sp>
        <p:nvSpPr>
          <p:cNvPr id="3" name="Content Placeholder 2"/>
          <p:cNvSpPr>
            <a:spLocks noGrp="1"/>
          </p:cNvSpPr>
          <p:nvPr>
            <p:ph idx="1"/>
          </p:nvPr>
        </p:nvSpPr>
        <p:spPr>
          <a:xfrm>
            <a:off x="468086" y="1326252"/>
            <a:ext cx="8229600" cy="4602163"/>
          </a:xfrm>
        </p:spPr>
        <p:txBody>
          <a:bodyPr/>
          <a:lstStyle/>
          <a:p>
            <a:r>
              <a:rPr lang="en-US" dirty="0"/>
              <a:t>Locate the point of packet loss</a:t>
            </a:r>
          </a:p>
          <a:p>
            <a:pPr lvl="1"/>
            <a:r>
              <a:rPr lang="en-US" dirty="0"/>
              <a:t>Almost always hardware device</a:t>
            </a:r>
          </a:p>
          <a:p>
            <a:endParaRPr lang="en-US" dirty="0"/>
          </a:p>
          <a:p>
            <a:r>
              <a:rPr lang="en-US" dirty="0"/>
              <a:t>Identify network errors and service refusals</a:t>
            </a:r>
          </a:p>
          <a:p>
            <a:endParaRPr lang="en-US" dirty="0"/>
          </a:p>
          <a:p>
            <a:r>
              <a:rPr lang="en-US" dirty="0"/>
              <a:t>Graph queuing delays</a:t>
            </a:r>
          </a:p>
          <a:p>
            <a:endParaRPr lang="en-US" dirty="0"/>
          </a:p>
        </p:txBody>
      </p:sp>
      <p:sp>
        <p:nvSpPr>
          <p:cNvPr id="4" name="Slide Number Placeholder 3"/>
          <p:cNvSpPr>
            <a:spLocks noGrp="1"/>
          </p:cNvSpPr>
          <p:nvPr>
            <p:ph type="sldNum" sz="quarter" idx="12"/>
          </p:nvPr>
        </p:nvSpPr>
        <p:spPr/>
        <p:txBody>
          <a:bodyPr/>
          <a:lstStyle/>
          <a:p>
            <a:fld id="{4202DA1D-F5AA-421B-AC45-65E51852A5F9}" type="slidenum">
              <a:rPr lang="en-US" smtClean="0"/>
              <a:t>9</a:t>
            </a:fld>
            <a:endParaRPr lang="en-US"/>
          </a:p>
        </p:txBody>
      </p:sp>
      <p:pic>
        <p:nvPicPr>
          <p:cNvPr id="5" name="Picture 4">
            <a:extLst>
              <a:ext uri="{FF2B5EF4-FFF2-40B4-BE49-F238E27FC236}">
                <a16:creationId xmlns:a16="http://schemas.microsoft.com/office/drawing/2014/main" id="{ED421EB2-0B34-4AC4-B1AB-6BED13BB1810}"/>
              </a:ext>
            </a:extLst>
          </p:cNvPr>
          <p:cNvPicPr>
            <a:picLocks noChangeAspect="1"/>
          </p:cNvPicPr>
          <p:nvPr/>
        </p:nvPicPr>
        <p:blipFill>
          <a:blip r:embed="rId2"/>
          <a:stretch>
            <a:fillRect/>
          </a:stretch>
        </p:blipFill>
        <p:spPr>
          <a:xfrm>
            <a:off x="6017875" y="3597786"/>
            <a:ext cx="3166946" cy="2438400"/>
          </a:xfrm>
          <a:prstGeom prst="rect">
            <a:avLst/>
          </a:prstGeom>
        </p:spPr>
      </p:pic>
    </p:spTree>
    <p:extLst>
      <p:ext uri="{BB962C8B-B14F-4D97-AF65-F5344CB8AC3E}">
        <p14:creationId xmlns:p14="http://schemas.microsoft.com/office/powerpoint/2010/main" val="14654319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21583</TotalTime>
  <Words>3476</Words>
  <Application>Microsoft Office PowerPoint</Application>
  <PresentationFormat>On-screen Show (4:3)</PresentationFormat>
  <Paragraphs>549</Paragraphs>
  <Slides>58</Slides>
  <Notes>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58</vt:i4>
      </vt:variant>
    </vt:vector>
  </HeadingPairs>
  <TitlesOfParts>
    <vt:vector size="63" baseType="lpstr">
      <vt:lpstr>Arial</vt:lpstr>
      <vt:lpstr>Arial Black</vt:lpstr>
      <vt:lpstr>Calibri</vt:lpstr>
      <vt:lpstr>Office Theme</vt:lpstr>
      <vt:lpstr>1_Office Theme</vt:lpstr>
      <vt:lpstr>PowerPoint Presentation</vt:lpstr>
      <vt:lpstr>Fundamentals of Data Communications    Network Analysis: Packet and Protocol Analyzers (Wireshark) </vt:lpstr>
      <vt:lpstr>Review</vt:lpstr>
      <vt:lpstr>PowerPoint Presentation</vt:lpstr>
      <vt:lpstr>Packet Analysis</vt:lpstr>
      <vt:lpstr>Network Analysis</vt:lpstr>
      <vt:lpstr>Purpose of Network Analysis</vt:lpstr>
      <vt:lpstr>Troubleshooting Tasks</vt:lpstr>
      <vt:lpstr>Troubleshooting Tasks Cont.</vt:lpstr>
      <vt:lpstr>Security Tasks</vt:lpstr>
      <vt:lpstr>Security Tasks Cont.</vt:lpstr>
      <vt:lpstr>Legal Issues of Listening to Network Traffic (Telecom Policy)</vt:lpstr>
      <vt:lpstr>Network Optimization Tasks</vt:lpstr>
      <vt:lpstr>Application Analysis</vt:lpstr>
      <vt:lpstr>Analysis Review - Checklist</vt:lpstr>
      <vt:lpstr>Analysis Review - Checklist Cont.</vt:lpstr>
      <vt:lpstr>Analysis Review - Checklist Cont.</vt:lpstr>
      <vt:lpstr>Understand Network Traffic Flows</vt:lpstr>
      <vt:lpstr>OSI Model Review</vt:lpstr>
      <vt:lpstr>What is Wireshark?</vt:lpstr>
      <vt:lpstr>Wireshark</vt:lpstr>
      <vt:lpstr>How to get it?</vt:lpstr>
      <vt:lpstr>Why Wireshark?</vt:lpstr>
      <vt:lpstr>Wireshark Elements</vt:lpstr>
      <vt:lpstr>Processing Packets</vt:lpstr>
      <vt:lpstr>Place the Analyzer Appropriately</vt:lpstr>
      <vt:lpstr>Where to implement it?</vt:lpstr>
      <vt:lpstr>Capture Appropriate Traffic</vt:lpstr>
      <vt:lpstr>Capture Appropriate Traffic - Options</vt:lpstr>
      <vt:lpstr>Capture Appropriate Traffic</vt:lpstr>
      <vt:lpstr>Wireshark - Tips and Tricks</vt:lpstr>
      <vt:lpstr>Display Filters</vt:lpstr>
      <vt:lpstr>Display Filters Cont.</vt:lpstr>
      <vt:lpstr>Stats</vt:lpstr>
      <vt:lpstr>Coloring Rules</vt:lpstr>
      <vt:lpstr>Filter, Graph, and Analyze Traffic</vt:lpstr>
      <vt:lpstr>CLI Access</vt:lpstr>
      <vt:lpstr>The “Needle in the Haystack” Issue</vt:lpstr>
      <vt:lpstr>Troubleshooting</vt:lpstr>
      <vt:lpstr>Questions?</vt:lpstr>
      <vt:lpstr>References</vt:lpstr>
      <vt:lpstr>Appendix</vt:lpstr>
      <vt:lpstr>The Interface</vt:lpstr>
      <vt:lpstr>How to start a capture</vt:lpstr>
      <vt:lpstr>How to start a capture</vt:lpstr>
      <vt:lpstr>Promiscuous mode or not? </vt:lpstr>
      <vt:lpstr>Capture Filters</vt:lpstr>
      <vt:lpstr>Display Filters </vt:lpstr>
      <vt:lpstr>Display Filters</vt:lpstr>
      <vt:lpstr>Display Filters</vt:lpstr>
      <vt:lpstr>PowerPoint Presentation</vt:lpstr>
      <vt:lpstr>Advanced Filters </vt:lpstr>
      <vt:lpstr>Coloring Rules</vt:lpstr>
      <vt:lpstr>Coloring Rules</vt:lpstr>
      <vt:lpstr>Columns</vt:lpstr>
      <vt:lpstr>Creating a New Column</vt:lpstr>
      <vt:lpstr>Define a Custom Column</vt:lpstr>
      <vt:lpstr>Useful Columns to Add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waldo</dc:creator>
  <cp:lastModifiedBy>Levi Perigo</cp:lastModifiedBy>
  <cp:revision>225</cp:revision>
  <dcterms:created xsi:type="dcterms:W3CDTF">2010-10-28T17:57:07Z</dcterms:created>
  <dcterms:modified xsi:type="dcterms:W3CDTF">2022-10-10T16:52:00Z</dcterms:modified>
</cp:coreProperties>
</file>